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37" strictFirstAndLastChars="0" saveSubsetFonts="1">
  <p:sldMasterIdLst>
    <p:sldMasterId id="2147483716" r:id="rId1"/>
  </p:sldMasterIdLst>
  <p:notesMasterIdLst>
    <p:notesMasterId r:id="rId22"/>
  </p:notesMasterIdLst>
  <p:handoutMasterIdLst>
    <p:handoutMasterId r:id="rId23"/>
  </p:handoutMasterIdLst>
  <p:sldIdLst>
    <p:sldId id="347" r:id="rId2"/>
    <p:sldId id="408" r:id="rId3"/>
    <p:sldId id="407" r:id="rId4"/>
    <p:sldId id="409" r:id="rId5"/>
    <p:sldId id="411" r:id="rId6"/>
    <p:sldId id="405" r:id="rId7"/>
    <p:sldId id="391" r:id="rId8"/>
    <p:sldId id="392" r:id="rId9"/>
    <p:sldId id="393" r:id="rId10"/>
    <p:sldId id="394" r:id="rId11"/>
    <p:sldId id="395" r:id="rId12"/>
    <p:sldId id="396" r:id="rId13"/>
    <p:sldId id="397" r:id="rId14"/>
    <p:sldId id="402" r:id="rId15"/>
    <p:sldId id="398" r:id="rId16"/>
    <p:sldId id="399" r:id="rId17"/>
    <p:sldId id="404" r:id="rId18"/>
    <p:sldId id="406" r:id="rId19"/>
    <p:sldId id="403" r:id="rId20"/>
    <p:sldId id="400" r:id="rId21"/>
  </p:sldIdLst>
  <p:sldSz cx="9144000" cy="6858000" type="screen4x3"/>
  <p:notesSz cx="6985000" cy="9271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SimSun"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SimSun"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SimSun"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SimSun"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SimSun"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SimSun"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SimSun"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SimSun"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CCFFFF"/>
    <a:srgbClr val="FF66CC"/>
    <a:srgbClr val="FF00FF"/>
    <a:srgbClr val="CC3399"/>
    <a:srgbClr val="FFFF00"/>
    <a:srgbClr val="99FF33"/>
    <a:srgbClr val="FFFF66"/>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0"/>
  </p:normalViewPr>
  <p:slideViewPr>
    <p:cSldViewPr>
      <p:cViewPr varScale="1">
        <p:scale>
          <a:sx n="103" d="100"/>
          <a:sy n="103" d="100"/>
        </p:scale>
        <p:origin x="1880" y="176"/>
      </p:cViewPr>
      <p:guideLst>
        <p:guide orient="horz" pos="2160"/>
        <p:guide pos="2880"/>
      </p:guideLst>
    </p:cSldViewPr>
  </p:slideViewPr>
  <p:notesTextViewPr>
    <p:cViewPr>
      <p:scale>
        <a:sx n="100" d="100"/>
        <a:sy n="100" d="100"/>
      </p:scale>
      <p:origin x="0" y="0"/>
    </p:cViewPr>
  </p:notesTextViewPr>
  <p:gridSpacing cx="38405" cy="384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Users/Nina/Desktop/manhattan/Manhattan_population_cleaned.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Nina/Desktop/manhattan/Manhattan_population_cleaned.csv"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Top 10 Asian population Neighborhoods</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Manhattan_population_cleaned!$H$1</c:f>
              <c:strCache>
                <c:ptCount val="1"/>
                <c:pt idx="0">
                  <c:v>Total_population</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Manhattan_population_cleaned!$G$2:$G$11</c:f>
              <c:strCache>
                <c:ptCount val="10"/>
                <c:pt idx="0">
                  <c:v>Chinatown</c:v>
                </c:pt>
                <c:pt idx="1">
                  <c:v>Upper East Side</c:v>
                </c:pt>
                <c:pt idx="2">
                  <c:v>Lower East Side</c:v>
                </c:pt>
                <c:pt idx="3">
                  <c:v>Upper West Side</c:v>
                </c:pt>
                <c:pt idx="4">
                  <c:v>Manhattan Valley</c:v>
                </c:pt>
                <c:pt idx="5">
                  <c:v>Tribeca</c:v>
                </c:pt>
                <c:pt idx="6">
                  <c:v>Chelsea</c:v>
                </c:pt>
                <c:pt idx="7">
                  <c:v>Hudson Yards</c:v>
                </c:pt>
                <c:pt idx="8">
                  <c:v>Murray Hill</c:v>
                </c:pt>
                <c:pt idx="9">
                  <c:v>Battery Park City</c:v>
                </c:pt>
              </c:strCache>
            </c:strRef>
          </c:cat>
          <c:val>
            <c:numRef>
              <c:f>Manhattan_population_cleaned!$H$2:$H$11</c:f>
              <c:numCache>
                <c:formatCode>#,##0</c:formatCode>
                <c:ptCount val="10"/>
                <c:pt idx="0">
                  <c:v>47844</c:v>
                </c:pt>
                <c:pt idx="1">
                  <c:v>219920</c:v>
                </c:pt>
                <c:pt idx="2">
                  <c:v>72957</c:v>
                </c:pt>
                <c:pt idx="3">
                  <c:v>193867</c:v>
                </c:pt>
                <c:pt idx="4">
                  <c:v>48983</c:v>
                </c:pt>
                <c:pt idx="5">
                  <c:v>42742</c:v>
                </c:pt>
                <c:pt idx="6">
                  <c:v>70150</c:v>
                </c:pt>
                <c:pt idx="7">
                  <c:v>70150</c:v>
                </c:pt>
                <c:pt idx="8">
                  <c:v>50742</c:v>
                </c:pt>
                <c:pt idx="9">
                  <c:v>39699</c:v>
                </c:pt>
              </c:numCache>
            </c:numRef>
          </c:val>
          <c:extLst>
            <c:ext xmlns:c16="http://schemas.microsoft.com/office/drawing/2014/chart" uri="{C3380CC4-5D6E-409C-BE32-E72D297353CC}">
              <c16:uniqueId val="{00000000-9DDE-1A4C-AF55-4DE1F17C6B6A}"/>
            </c:ext>
          </c:extLst>
        </c:ser>
        <c:ser>
          <c:idx val="1"/>
          <c:order val="1"/>
          <c:tx>
            <c:strRef>
              <c:f>Manhattan_population_cleaned!$I$1</c:f>
              <c:strCache>
                <c:ptCount val="1"/>
                <c:pt idx="0">
                  <c:v>Asian_population</c:v>
                </c:pt>
              </c:strCache>
            </c:strRef>
          </c:tx>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Manhattan_population_cleaned!$G$2:$G$11</c:f>
              <c:strCache>
                <c:ptCount val="10"/>
                <c:pt idx="0">
                  <c:v>Chinatown</c:v>
                </c:pt>
                <c:pt idx="1">
                  <c:v>Upper East Side</c:v>
                </c:pt>
                <c:pt idx="2">
                  <c:v>Lower East Side</c:v>
                </c:pt>
                <c:pt idx="3">
                  <c:v>Upper West Side</c:v>
                </c:pt>
                <c:pt idx="4">
                  <c:v>Manhattan Valley</c:v>
                </c:pt>
                <c:pt idx="5">
                  <c:v>Tribeca</c:v>
                </c:pt>
                <c:pt idx="6">
                  <c:v>Chelsea</c:v>
                </c:pt>
                <c:pt idx="7">
                  <c:v>Hudson Yards</c:v>
                </c:pt>
                <c:pt idx="8">
                  <c:v>Murray Hill</c:v>
                </c:pt>
                <c:pt idx="9">
                  <c:v>Battery Park City</c:v>
                </c:pt>
              </c:strCache>
            </c:strRef>
          </c:cat>
          <c:val>
            <c:numRef>
              <c:f>Manhattan_population_cleaned!$I$2:$I$11</c:f>
              <c:numCache>
                <c:formatCode>#,##0</c:formatCode>
                <c:ptCount val="10"/>
                <c:pt idx="0">
                  <c:v>30572</c:v>
                </c:pt>
                <c:pt idx="1">
                  <c:v>18847</c:v>
                </c:pt>
                <c:pt idx="2">
                  <c:v>18166</c:v>
                </c:pt>
                <c:pt idx="3">
                  <c:v>14804</c:v>
                </c:pt>
                <c:pt idx="4">
                  <c:v>11755</c:v>
                </c:pt>
                <c:pt idx="5">
                  <c:v>9478</c:v>
                </c:pt>
                <c:pt idx="6">
                  <c:v>8267</c:v>
                </c:pt>
                <c:pt idx="7">
                  <c:v>8267</c:v>
                </c:pt>
                <c:pt idx="8">
                  <c:v>8233</c:v>
                </c:pt>
                <c:pt idx="9">
                  <c:v>8016</c:v>
                </c:pt>
              </c:numCache>
            </c:numRef>
          </c:val>
          <c:extLst>
            <c:ext xmlns:c16="http://schemas.microsoft.com/office/drawing/2014/chart" uri="{C3380CC4-5D6E-409C-BE32-E72D297353CC}">
              <c16:uniqueId val="{00000001-9DDE-1A4C-AF55-4DE1F17C6B6A}"/>
            </c:ext>
          </c:extLst>
        </c:ser>
        <c:dLbls>
          <c:showLegendKey val="0"/>
          <c:showVal val="0"/>
          <c:showCatName val="0"/>
          <c:showSerName val="0"/>
          <c:showPercent val="0"/>
          <c:showBubbleSize val="0"/>
        </c:dLbls>
        <c:gapWidth val="100"/>
        <c:overlap val="-24"/>
        <c:axId val="968583279"/>
        <c:axId val="968495551"/>
      </c:barChart>
      <c:catAx>
        <c:axId val="968583279"/>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968495551"/>
        <c:crosses val="autoZero"/>
        <c:auto val="1"/>
        <c:lblAlgn val="ctr"/>
        <c:lblOffset val="100"/>
        <c:noMultiLvlLbl val="0"/>
      </c:catAx>
      <c:valAx>
        <c:axId val="968495551"/>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9685832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Corresponding Asian_percentage</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Manhattan_population_cleaned!$N$1</c:f>
              <c:strCache>
                <c:ptCount val="1"/>
                <c:pt idx="0">
                  <c:v>Asian_percentage</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Manhattan_population_cleaned!$K$2:$K$11</c:f>
              <c:strCache>
                <c:ptCount val="10"/>
                <c:pt idx="0">
                  <c:v>Chinatown</c:v>
                </c:pt>
                <c:pt idx="1">
                  <c:v>Upper East Side</c:v>
                </c:pt>
                <c:pt idx="2">
                  <c:v>Lower East Side</c:v>
                </c:pt>
                <c:pt idx="3">
                  <c:v>Upper West Side</c:v>
                </c:pt>
                <c:pt idx="4">
                  <c:v>Manhattan Valley</c:v>
                </c:pt>
                <c:pt idx="5">
                  <c:v>Tribeca</c:v>
                </c:pt>
                <c:pt idx="6">
                  <c:v>Chelsea</c:v>
                </c:pt>
                <c:pt idx="7">
                  <c:v>Hudson Yards</c:v>
                </c:pt>
                <c:pt idx="8">
                  <c:v>Murray Hill</c:v>
                </c:pt>
                <c:pt idx="9">
                  <c:v>Battery Park City</c:v>
                </c:pt>
              </c:strCache>
            </c:strRef>
          </c:cat>
          <c:val>
            <c:numRef>
              <c:f>Manhattan_population_cleaned!$N$2:$N$11</c:f>
              <c:numCache>
                <c:formatCode>0.00%</c:formatCode>
                <c:ptCount val="10"/>
                <c:pt idx="0">
                  <c:v>0.63900000000000001</c:v>
                </c:pt>
                <c:pt idx="1">
                  <c:v>0.249</c:v>
                </c:pt>
                <c:pt idx="2" formatCode="0%">
                  <c:v>0.24</c:v>
                </c:pt>
                <c:pt idx="3">
                  <c:v>0.222</c:v>
                </c:pt>
                <c:pt idx="4">
                  <c:v>0.20200000000000001</c:v>
                </c:pt>
                <c:pt idx="5">
                  <c:v>0.16200000000000001</c:v>
                </c:pt>
                <c:pt idx="6">
                  <c:v>0.11799999999999999</c:v>
                </c:pt>
                <c:pt idx="7">
                  <c:v>0.11799999999999999</c:v>
                </c:pt>
                <c:pt idx="8">
                  <c:v>8.5999999999999993E-2</c:v>
                </c:pt>
                <c:pt idx="9">
                  <c:v>7.5999999999999998E-2</c:v>
                </c:pt>
              </c:numCache>
            </c:numRef>
          </c:val>
          <c:extLst>
            <c:ext xmlns:c16="http://schemas.microsoft.com/office/drawing/2014/chart" uri="{C3380CC4-5D6E-409C-BE32-E72D297353CC}">
              <c16:uniqueId val="{00000000-0AA1-D645-9B0F-4150808AF004}"/>
            </c:ext>
          </c:extLst>
        </c:ser>
        <c:dLbls>
          <c:showLegendKey val="0"/>
          <c:showVal val="0"/>
          <c:showCatName val="0"/>
          <c:showSerName val="0"/>
          <c:showPercent val="0"/>
          <c:showBubbleSize val="0"/>
        </c:dLbls>
        <c:gapWidth val="100"/>
        <c:overlap val="-24"/>
        <c:axId val="969561279"/>
        <c:axId val="966625359"/>
      </c:barChart>
      <c:catAx>
        <c:axId val="969561279"/>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966625359"/>
        <c:crosses val="autoZero"/>
        <c:auto val="1"/>
        <c:lblAlgn val="ctr"/>
        <c:lblOffset val="100"/>
        <c:noMultiLvlLbl val="0"/>
      </c:catAx>
      <c:valAx>
        <c:axId val="966625359"/>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9695612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27363" cy="46513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sz="quarter" idx="1"/>
          </p:nvPr>
        </p:nvSpPr>
        <p:spPr>
          <a:xfrm>
            <a:off x="3956050" y="0"/>
            <a:ext cx="3027363" cy="465138"/>
          </a:xfrm>
          <a:prstGeom prst="rect">
            <a:avLst/>
          </a:prstGeom>
        </p:spPr>
        <p:txBody>
          <a:bodyPr vert="horz" lIns="91440" tIns="45720" rIns="91440" bIns="45720" rtlCol="0"/>
          <a:lstStyle>
            <a:lvl1pPr algn="r">
              <a:defRPr sz="1200"/>
            </a:lvl1pPr>
          </a:lstStyle>
          <a:p>
            <a:fld id="{92E0A74F-E8CE-49C3-BE37-43A3D1DD3971}" type="datetimeFigureOut">
              <a:rPr lang="zh-CN" altLang="en-US" smtClean="0"/>
              <a:t>2019/4/30</a:t>
            </a:fld>
            <a:endParaRPr lang="zh-CN" altLang="en-US"/>
          </a:p>
        </p:txBody>
      </p:sp>
      <p:sp>
        <p:nvSpPr>
          <p:cNvPr id="4" name="Footer Placeholder 3"/>
          <p:cNvSpPr>
            <a:spLocks noGrp="1"/>
          </p:cNvSpPr>
          <p:nvPr>
            <p:ph type="ftr" sz="quarter" idx="2"/>
          </p:nvPr>
        </p:nvSpPr>
        <p:spPr>
          <a:xfrm>
            <a:off x="0" y="8805863"/>
            <a:ext cx="3027363" cy="465137"/>
          </a:xfrm>
          <a:prstGeom prst="rect">
            <a:avLst/>
          </a:prstGeom>
        </p:spPr>
        <p:txBody>
          <a:bodyPr vert="horz" lIns="91440" tIns="45720" rIns="91440" bIns="45720" rtlCol="0" anchor="b"/>
          <a:lstStyle>
            <a:lvl1pPr algn="l">
              <a:defRPr sz="1200"/>
            </a:lvl1pPr>
          </a:lstStyle>
          <a:p>
            <a:endParaRPr lang="zh-CN" altLang="en-US"/>
          </a:p>
        </p:txBody>
      </p:sp>
      <p:sp>
        <p:nvSpPr>
          <p:cNvPr id="5" name="Slide Number Placeholder 4"/>
          <p:cNvSpPr>
            <a:spLocks noGrp="1"/>
          </p:cNvSpPr>
          <p:nvPr>
            <p:ph type="sldNum" sz="quarter" idx="3"/>
          </p:nvPr>
        </p:nvSpPr>
        <p:spPr>
          <a:xfrm>
            <a:off x="3956050" y="8805863"/>
            <a:ext cx="3027363" cy="465137"/>
          </a:xfrm>
          <a:prstGeom prst="rect">
            <a:avLst/>
          </a:prstGeom>
        </p:spPr>
        <p:txBody>
          <a:bodyPr vert="horz" lIns="91440" tIns="45720" rIns="91440" bIns="45720" rtlCol="0" anchor="b"/>
          <a:lstStyle>
            <a:lvl1pPr algn="r">
              <a:defRPr sz="1200"/>
            </a:lvl1pPr>
          </a:lstStyle>
          <a:p>
            <a:fld id="{38F6E421-CBD6-4DAC-AB83-CF8156BEDCED}" type="slidenum">
              <a:rPr lang="zh-CN" altLang="en-US" smtClean="0"/>
              <a:t>‹#›</a:t>
            </a:fld>
            <a:endParaRPr lang="zh-CN" altLang="en-US"/>
          </a:p>
        </p:txBody>
      </p:sp>
    </p:spTree>
    <p:extLst>
      <p:ext uri="{BB962C8B-B14F-4D97-AF65-F5344CB8AC3E}">
        <p14:creationId xmlns:p14="http://schemas.microsoft.com/office/powerpoint/2010/main" val="844092976"/>
      </p:ext>
    </p:extLst>
  </p:cSld>
  <p:clrMap bg1="lt1" tx1="dk1" bg2="lt2" tx2="dk2" accent1="accent1" accent2="accent2" accent3="accent3" accent4="accent4" accent5="accent5" accent6="accent6" hlink="hlink" folHlink="folHlink"/>
  <p:hf hdr="0" ftr="0" dt="0"/>
</p:handoutMaster>
</file>

<file path=ppt/media/image1.png>
</file>

<file path=ppt/media/image10.tiff>
</file>

<file path=ppt/media/image11.tiff>
</file>

<file path=ppt/media/image2.jpeg>
</file>

<file path=ppt/media/image3.png>
</file>

<file path=ppt/media/image4.png>
</file>

<file path=ppt/media/image5.tiff>
</file>

<file path=ppt/media/image6.tiff>
</file>

<file path=ppt/media/image7.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027363" cy="463550"/>
          </a:xfrm>
          <a:prstGeom prst="rect">
            <a:avLst/>
          </a:prstGeom>
          <a:noFill/>
          <a:ln w="9525">
            <a:noFill/>
            <a:miter lim="800000"/>
            <a:headEnd/>
            <a:tailEnd/>
          </a:ln>
          <a:effectLst/>
        </p:spPr>
        <p:txBody>
          <a:bodyPr vert="horz" wrap="square" lIns="92869" tIns="46434" rIns="92869" bIns="46434" numCol="1" anchor="t" anchorCtr="0" compatLnSpc="1">
            <a:prstTxWarp prst="textNoShape">
              <a:avLst/>
            </a:prstTxWarp>
          </a:bodyPr>
          <a:lstStyle>
            <a:lvl1pPr algn="l" defTabSz="928688" eaLnBrk="1" hangingPunct="1">
              <a:defRPr sz="1200">
                <a:latin typeface="Arial" charset="0"/>
                <a:ea typeface="SimSun" charset="0"/>
                <a:cs typeface="SimSun" charset="0"/>
              </a:defRPr>
            </a:lvl1pPr>
          </a:lstStyle>
          <a:p>
            <a:pPr>
              <a:defRPr/>
            </a:pPr>
            <a:endParaRPr lang="zh-CN" altLang="en-US"/>
          </a:p>
        </p:txBody>
      </p:sp>
      <p:sp>
        <p:nvSpPr>
          <p:cNvPr id="4099" name="Rectangle 3"/>
          <p:cNvSpPr>
            <a:spLocks noGrp="1" noChangeArrowheads="1"/>
          </p:cNvSpPr>
          <p:nvPr>
            <p:ph type="dt" idx="1"/>
          </p:nvPr>
        </p:nvSpPr>
        <p:spPr bwMode="auto">
          <a:xfrm>
            <a:off x="3956050" y="0"/>
            <a:ext cx="3027363" cy="463550"/>
          </a:xfrm>
          <a:prstGeom prst="rect">
            <a:avLst/>
          </a:prstGeom>
          <a:noFill/>
          <a:ln w="9525">
            <a:noFill/>
            <a:miter lim="800000"/>
            <a:headEnd/>
            <a:tailEnd/>
          </a:ln>
          <a:effectLst/>
        </p:spPr>
        <p:txBody>
          <a:bodyPr vert="horz" wrap="square" lIns="92869" tIns="46434" rIns="92869" bIns="46434" numCol="1" anchor="t" anchorCtr="0" compatLnSpc="1">
            <a:prstTxWarp prst="textNoShape">
              <a:avLst/>
            </a:prstTxWarp>
          </a:bodyPr>
          <a:lstStyle>
            <a:lvl1pPr algn="r" defTabSz="928688" eaLnBrk="1" hangingPunct="1">
              <a:defRPr sz="1200">
                <a:ea typeface="+mn-ea"/>
                <a:cs typeface="Arial" panose="020B0604020202020204" pitchFamily="34" charset="0"/>
              </a:defRPr>
            </a:lvl1pPr>
          </a:lstStyle>
          <a:p>
            <a:pPr>
              <a:defRPr/>
            </a:pPr>
            <a:fld id="{5ECF5A6F-0705-4B61-B5CC-B060D2A593F3}" type="datetime1">
              <a:rPr lang="zh-CN" altLang="en-US"/>
              <a:pPr>
                <a:defRPr/>
              </a:pPr>
              <a:t>2019/4/30</a:t>
            </a:fld>
            <a:endParaRPr lang="en-US" altLang="zh-CN"/>
          </a:p>
        </p:txBody>
      </p:sp>
      <p:sp>
        <p:nvSpPr>
          <p:cNvPr id="5124" name="Rectangle 4"/>
          <p:cNvSpPr>
            <a:spLocks noGrp="1" noRot="1" noChangeAspect="1" noChangeArrowheads="1" noTextEdit="1"/>
          </p:cNvSpPr>
          <p:nvPr>
            <p:ph type="sldImg" idx="2"/>
          </p:nvPr>
        </p:nvSpPr>
        <p:spPr bwMode="auto">
          <a:xfrm>
            <a:off x="1174750" y="695325"/>
            <a:ext cx="4635500" cy="34766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01" name="Rectangle 5"/>
          <p:cNvSpPr>
            <a:spLocks noGrp="1" noChangeArrowheads="1"/>
          </p:cNvSpPr>
          <p:nvPr>
            <p:ph type="body" sz="quarter" idx="3"/>
          </p:nvPr>
        </p:nvSpPr>
        <p:spPr bwMode="auto">
          <a:xfrm>
            <a:off x="698500" y="4403725"/>
            <a:ext cx="5588000" cy="4171950"/>
          </a:xfrm>
          <a:prstGeom prst="rect">
            <a:avLst/>
          </a:prstGeom>
          <a:noFill/>
          <a:ln w="9525">
            <a:noFill/>
            <a:miter lim="800000"/>
            <a:headEnd/>
            <a:tailEnd/>
          </a:ln>
          <a:effectLst/>
        </p:spPr>
        <p:txBody>
          <a:bodyPr vert="horz" wrap="square" lIns="92869" tIns="46434" rIns="92869" bIns="46434" numCol="1" anchor="t"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4102" name="Rectangle 6"/>
          <p:cNvSpPr>
            <a:spLocks noGrp="1" noChangeArrowheads="1"/>
          </p:cNvSpPr>
          <p:nvPr>
            <p:ph type="ftr" sz="quarter" idx="4"/>
          </p:nvPr>
        </p:nvSpPr>
        <p:spPr bwMode="auto">
          <a:xfrm>
            <a:off x="0" y="8805863"/>
            <a:ext cx="3027363" cy="463550"/>
          </a:xfrm>
          <a:prstGeom prst="rect">
            <a:avLst/>
          </a:prstGeom>
          <a:noFill/>
          <a:ln w="9525">
            <a:noFill/>
            <a:miter lim="800000"/>
            <a:headEnd/>
            <a:tailEnd/>
          </a:ln>
          <a:effectLst/>
        </p:spPr>
        <p:txBody>
          <a:bodyPr vert="horz" wrap="square" lIns="92869" tIns="46434" rIns="92869" bIns="46434" numCol="1" anchor="b" anchorCtr="0" compatLnSpc="1">
            <a:prstTxWarp prst="textNoShape">
              <a:avLst/>
            </a:prstTxWarp>
          </a:bodyPr>
          <a:lstStyle>
            <a:lvl1pPr algn="l" defTabSz="928688" eaLnBrk="1" hangingPunct="1">
              <a:defRPr sz="1200">
                <a:latin typeface="Arial" charset="0"/>
                <a:ea typeface="SimSun" charset="0"/>
                <a:cs typeface="SimSun" charset="0"/>
              </a:defRPr>
            </a:lvl1pPr>
          </a:lstStyle>
          <a:p>
            <a:pPr>
              <a:defRPr/>
            </a:pPr>
            <a:endParaRPr lang="en-US" altLang="zh-CN"/>
          </a:p>
        </p:txBody>
      </p:sp>
      <p:sp>
        <p:nvSpPr>
          <p:cNvPr id="4103" name="Rectangle 7"/>
          <p:cNvSpPr>
            <a:spLocks noGrp="1" noChangeArrowheads="1"/>
          </p:cNvSpPr>
          <p:nvPr>
            <p:ph type="sldNum" sz="quarter" idx="5"/>
          </p:nvPr>
        </p:nvSpPr>
        <p:spPr bwMode="auto">
          <a:xfrm>
            <a:off x="3956050" y="8805863"/>
            <a:ext cx="3027363" cy="463550"/>
          </a:xfrm>
          <a:prstGeom prst="rect">
            <a:avLst/>
          </a:prstGeom>
          <a:noFill/>
          <a:ln w="9525">
            <a:noFill/>
            <a:miter lim="800000"/>
            <a:headEnd/>
            <a:tailEnd/>
          </a:ln>
          <a:effectLst/>
        </p:spPr>
        <p:txBody>
          <a:bodyPr vert="horz" wrap="square" lIns="92869" tIns="46434" rIns="92869" bIns="46434" numCol="1" anchor="b" anchorCtr="0" compatLnSpc="1">
            <a:prstTxWarp prst="textNoShape">
              <a:avLst/>
            </a:prstTxWarp>
          </a:bodyPr>
          <a:lstStyle>
            <a:lvl1pPr algn="r" defTabSz="928688" eaLnBrk="1" hangingPunct="1">
              <a:defRPr sz="1200">
                <a:ea typeface="+mn-ea"/>
                <a:cs typeface="Arial" panose="020B0604020202020204" pitchFamily="34" charset="0"/>
              </a:defRPr>
            </a:lvl1pPr>
          </a:lstStyle>
          <a:p>
            <a:pPr>
              <a:defRPr/>
            </a:pPr>
            <a:fld id="{C41CB535-61B9-4CEE-BB1D-60C747FC89F2}" type="slidenum">
              <a:rPr lang="zh-CN" altLang="en-US"/>
              <a:pPr>
                <a:defRPr/>
              </a:pPr>
              <a:t>‹#›</a:t>
            </a:fld>
            <a:endParaRPr lang="en-US" altLang="zh-CN"/>
          </a:p>
        </p:txBody>
      </p:sp>
    </p:spTree>
    <p:extLst>
      <p:ext uri="{BB962C8B-B14F-4D97-AF65-F5344CB8AC3E}">
        <p14:creationId xmlns:p14="http://schemas.microsoft.com/office/powerpoint/2010/main" val="2512047458"/>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charset="0"/>
        <a:ea typeface="SimSun" panose="02010600030101010101" pitchFamily="2" charset="-122"/>
        <a:cs typeface="Arial" charset="0"/>
      </a:defRPr>
    </a:lvl1pPr>
    <a:lvl2pPr marL="457200" algn="l" rtl="0" eaLnBrk="0" fontAlgn="base" hangingPunct="0">
      <a:spcBef>
        <a:spcPct val="30000"/>
      </a:spcBef>
      <a:spcAft>
        <a:spcPct val="0"/>
      </a:spcAft>
      <a:defRPr kumimoji="1"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kumimoji="1"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kumimoji="1"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kumimoji="1" sz="1200" kern="1200">
        <a:solidFill>
          <a:schemeClr val="tx1"/>
        </a:solidFill>
        <a:latin typeface="Arial" charset="0"/>
        <a:ea typeface="Arial" charset="0"/>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Rectangle 9"/>
          <p:cNvSpPr>
            <a:spLocks noChangeArrowheads="1"/>
          </p:cNvSpPr>
          <p:nvPr/>
        </p:nvSpPr>
        <p:spPr bwMode="gray">
          <a:xfrm>
            <a:off x="836613" y="6226175"/>
            <a:ext cx="60721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8" tIns="18288" rIns="18288" bIns="18288" anchor="ctr"/>
          <a:lstStyle>
            <a:lvl1pPr marL="342900" indent="-342900">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eaLnBrk="1" hangingPunct="1">
              <a:lnSpc>
                <a:spcPct val="98000"/>
              </a:lnSpc>
              <a:spcBef>
                <a:spcPct val="20000"/>
              </a:spcBef>
              <a:defRPr/>
            </a:pPr>
            <a:r>
              <a:rPr kumimoji="0" lang="zh-CN" altLang="en-US" sz="1300">
                <a:solidFill>
                  <a:schemeClr val="bg1"/>
                </a:solidFill>
                <a:ea typeface="+mn-ea"/>
              </a:rPr>
              <a:t>  				</a:t>
            </a:r>
            <a:r>
              <a:rPr kumimoji="0" lang="en-US" altLang="zh-CN" sz="1300">
                <a:solidFill>
                  <a:schemeClr val="bg1"/>
                </a:solidFill>
                <a:ea typeface="+mn-ea"/>
              </a:rPr>
              <a:t>IBM Confidential</a:t>
            </a:r>
          </a:p>
        </p:txBody>
      </p:sp>
      <p:sp>
        <p:nvSpPr>
          <p:cNvPr id="5" name="Rectangle 10"/>
          <p:cNvSpPr>
            <a:spLocks noChangeArrowheads="1"/>
          </p:cNvSpPr>
          <p:nvPr/>
        </p:nvSpPr>
        <p:spPr bwMode="gray">
          <a:xfrm>
            <a:off x="7324725" y="6270625"/>
            <a:ext cx="15494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algn="r">
              <a:defRPr/>
            </a:pPr>
            <a:r>
              <a:rPr kumimoji="0" lang="en-US" altLang="zh-CN" sz="1000">
                <a:solidFill>
                  <a:schemeClr val="bg1"/>
                </a:solidFill>
                <a:ea typeface="+mn-ea"/>
              </a:rPr>
              <a:t>© 2005 IBM Corporation</a:t>
            </a:r>
          </a:p>
        </p:txBody>
      </p:sp>
      <p:sp>
        <p:nvSpPr>
          <p:cNvPr id="6" name="Rectangle 16"/>
          <p:cNvSpPr>
            <a:spLocks noChangeArrowheads="1"/>
          </p:cNvSpPr>
          <p:nvPr/>
        </p:nvSpPr>
        <p:spPr bwMode="gray">
          <a:xfrm>
            <a:off x="1509713" y="6226175"/>
            <a:ext cx="60721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8" tIns="18288" rIns="18288" bIns="18288" anchor="ctr"/>
          <a:lstStyle>
            <a:lvl1pPr marL="342900" indent="-342900">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algn="ctr" eaLnBrk="1" hangingPunct="1">
              <a:lnSpc>
                <a:spcPct val="98000"/>
              </a:lnSpc>
              <a:spcBef>
                <a:spcPct val="20000"/>
              </a:spcBef>
              <a:defRPr/>
            </a:pPr>
            <a:r>
              <a:rPr kumimoji="0" lang="en-US" altLang="zh-CN" sz="1300">
                <a:solidFill>
                  <a:schemeClr val="bg1"/>
                </a:solidFill>
                <a:ea typeface="+mn-ea"/>
              </a:rPr>
              <a:t>IBM Confidential</a:t>
            </a:r>
          </a:p>
        </p:txBody>
      </p:sp>
      <p:sp>
        <p:nvSpPr>
          <p:cNvPr id="7" name="Rectangle 17"/>
          <p:cNvSpPr>
            <a:spLocks noChangeArrowheads="1"/>
          </p:cNvSpPr>
          <p:nvPr/>
        </p:nvSpPr>
        <p:spPr bwMode="gray">
          <a:xfrm>
            <a:off x="7324725" y="6270625"/>
            <a:ext cx="15494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algn="r">
              <a:defRPr/>
            </a:pPr>
            <a:r>
              <a:rPr kumimoji="0" lang="en-US" altLang="zh-CN" sz="1000">
                <a:solidFill>
                  <a:schemeClr val="bg1"/>
                </a:solidFill>
                <a:ea typeface="+mn-ea"/>
              </a:rPr>
              <a:t>© 2012 IBM Corporation</a:t>
            </a:r>
          </a:p>
        </p:txBody>
      </p:sp>
      <p:pic>
        <p:nvPicPr>
          <p:cNvPr id="8" name="Picture 8"/>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10"/>
          <p:cNvSpPr>
            <a:spLocks noChangeArrowheads="1"/>
          </p:cNvSpPr>
          <p:nvPr userDrawn="1"/>
        </p:nvSpPr>
        <p:spPr bwMode="gray">
          <a:xfrm>
            <a:off x="5672138" y="6543675"/>
            <a:ext cx="33591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algn="r" eaLnBrk="1" hangingPunct="1">
              <a:defRPr/>
            </a:pPr>
            <a:r>
              <a:rPr kumimoji="0" lang="en-US" altLang="zh-CN" sz="1000">
                <a:solidFill>
                  <a:schemeClr val="bg2"/>
                </a:solidFill>
                <a:ea typeface="+mn-ea"/>
              </a:rPr>
              <a:t>© 2012 IBM Corporation</a:t>
            </a:r>
            <a:endParaRPr kumimoji="0" lang="en-US" altLang="zh-CN" sz="1800">
              <a:solidFill>
                <a:schemeClr val="bg2"/>
              </a:solidFill>
              <a:ea typeface="+mn-ea"/>
            </a:endParaRPr>
          </a:p>
        </p:txBody>
      </p:sp>
      <p:pic>
        <p:nvPicPr>
          <p:cNvPr id="10" name="Picture 6" descr="ibm_light_gray_logo_300dpi"/>
          <p:cNvPicPr>
            <a:picLocks noChangeAspect="1" noChangeArrowheads="1"/>
          </p:cNvPicPr>
          <p:nvPr userDrawn="1"/>
        </p:nvPicPr>
        <p:blipFill>
          <a:blip r:embed="rId3" cstate="print">
            <a:clrChange>
              <a:clrFrom>
                <a:srgbClr val="7889FB"/>
              </a:clrFrom>
              <a:clrTo>
                <a:srgbClr val="7889FB">
                  <a:alpha val="0"/>
                </a:srgbClr>
              </a:clrTo>
            </a:clrChange>
            <a:extLst>
              <a:ext uri="{28A0092B-C50C-407E-A947-70E740481C1C}">
                <a14:useLocalDpi xmlns:a14="http://schemas.microsoft.com/office/drawing/2010/main" val="0"/>
              </a:ext>
            </a:extLst>
          </a:blip>
          <a:srcRect r="6667"/>
          <a:stretch>
            <a:fillRect/>
          </a:stretch>
        </p:blipFill>
        <p:spPr bwMode="gray">
          <a:xfrm>
            <a:off x="6872288" y="6529388"/>
            <a:ext cx="622300"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9"/>
          <p:cNvSpPr>
            <a:spLocks noChangeArrowheads="1"/>
          </p:cNvSpPr>
          <p:nvPr userDrawn="1"/>
        </p:nvSpPr>
        <p:spPr bwMode="gray">
          <a:xfrm>
            <a:off x="1693863" y="6521450"/>
            <a:ext cx="46164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algn="ctr" eaLnBrk="1" hangingPunct="1">
              <a:defRPr/>
            </a:pPr>
            <a:r>
              <a:rPr kumimoji="0" lang="en-US" altLang="zh-CN" sz="1000">
                <a:solidFill>
                  <a:schemeClr val="bg2"/>
                </a:solidFill>
                <a:ea typeface="+mn-ea"/>
              </a:rPr>
              <a:t>IBM Confidential – GMU S&amp;D CTA University 2012</a:t>
            </a:r>
            <a:endParaRPr kumimoji="0" lang="en-US" altLang="zh-CN" sz="1800">
              <a:solidFill>
                <a:schemeClr val="bg2"/>
              </a:solidFill>
              <a:ea typeface="+mn-ea"/>
            </a:endParaRPr>
          </a:p>
        </p:txBody>
      </p:sp>
      <p:pic>
        <p:nvPicPr>
          <p:cNvPr id="12" name="Picture 16"/>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2419350" y="5619750"/>
            <a:ext cx="6724650" cy="1238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716" name="Rectangle 12"/>
          <p:cNvSpPr>
            <a:spLocks noGrp="1" noChangeArrowheads="1"/>
          </p:cNvSpPr>
          <p:nvPr>
            <p:ph type="ctrTitle" sz="quarter"/>
          </p:nvPr>
        </p:nvSpPr>
        <p:spPr>
          <a:xfrm>
            <a:off x="392113" y="2422525"/>
            <a:ext cx="7772400" cy="1470025"/>
          </a:xfrm>
        </p:spPr>
        <p:txBody>
          <a:bodyPr/>
          <a:lstStyle>
            <a:lvl1pPr>
              <a:defRPr sz="2400">
                <a:solidFill>
                  <a:schemeClr val="tx1"/>
                </a:solidFill>
                <a:latin typeface="Arial" charset="0"/>
                <a:cs typeface="Arial" charset="0"/>
              </a:defRPr>
            </a:lvl1pPr>
          </a:lstStyle>
          <a:p>
            <a:pPr lvl="0"/>
            <a:r>
              <a:rPr lang="en-US" altLang="zh-CN" noProof="0"/>
              <a:t>Click to edit Master title style</a:t>
            </a:r>
          </a:p>
        </p:txBody>
      </p:sp>
      <p:sp>
        <p:nvSpPr>
          <p:cNvPr id="72717" name="Rectangle 13"/>
          <p:cNvSpPr>
            <a:spLocks noGrp="1" noChangeArrowheads="1"/>
          </p:cNvSpPr>
          <p:nvPr>
            <p:ph type="subTitle" sz="quarter" idx="1"/>
          </p:nvPr>
        </p:nvSpPr>
        <p:spPr>
          <a:xfrm>
            <a:off x="385763" y="3873500"/>
            <a:ext cx="6400800" cy="955675"/>
          </a:xfrm>
        </p:spPr>
        <p:txBody>
          <a:bodyPr/>
          <a:lstStyle>
            <a:lvl1pPr marL="0" indent="0">
              <a:buFont typeface="Wingdings" charset="0"/>
              <a:buNone/>
              <a:defRPr>
                <a:latin typeface="Arial" charset="0"/>
                <a:cs typeface="Arial" charset="0"/>
              </a:defRPr>
            </a:lvl1pPr>
          </a:lstStyle>
          <a:p>
            <a:pPr lvl="0"/>
            <a:r>
              <a:rPr lang="en-US" altLang="zh-CN" noProof="0"/>
              <a:t>Click to edit Master subtitle style</a:t>
            </a:r>
          </a:p>
        </p:txBody>
      </p:sp>
    </p:spTree>
  </p:cSld>
  <p:clrMapOvr>
    <a:masterClrMapping/>
  </p:clrMapOvr>
  <p:transition advClick="0"/>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9"/>
          <p:cNvSpPr>
            <a:spLocks noChangeArrowheads="1"/>
          </p:cNvSpPr>
          <p:nvPr/>
        </p:nvSpPr>
        <p:spPr bwMode="gray">
          <a:xfrm>
            <a:off x="836613" y="6226175"/>
            <a:ext cx="60721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8" tIns="18288" rIns="18288" bIns="18288" anchor="ctr"/>
          <a:lstStyle>
            <a:lvl1pPr marL="342900" indent="-342900">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eaLnBrk="1" hangingPunct="1">
              <a:lnSpc>
                <a:spcPct val="98000"/>
              </a:lnSpc>
              <a:spcBef>
                <a:spcPct val="20000"/>
              </a:spcBef>
              <a:defRPr/>
            </a:pPr>
            <a:r>
              <a:rPr kumimoji="0" lang="zh-CN" altLang="en-US" sz="1300">
                <a:solidFill>
                  <a:schemeClr val="bg1"/>
                </a:solidFill>
                <a:ea typeface="+mn-ea"/>
              </a:rPr>
              <a:t>  				</a:t>
            </a:r>
            <a:r>
              <a:rPr kumimoji="0" lang="en-US" altLang="zh-CN" sz="1300">
                <a:solidFill>
                  <a:schemeClr val="bg1"/>
                </a:solidFill>
                <a:ea typeface="+mn-ea"/>
              </a:rPr>
              <a:t>IBM Confidential</a:t>
            </a:r>
          </a:p>
        </p:txBody>
      </p:sp>
      <p:sp>
        <p:nvSpPr>
          <p:cNvPr id="5" name="Rectangle 10"/>
          <p:cNvSpPr>
            <a:spLocks noChangeArrowheads="1"/>
          </p:cNvSpPr>
          <p:nvPr/>
        </p:nvSpPr>
        <p:spPr bwMode="gray">
          <a:xfrm>
            <a:off x="7324725" y="6270625"/>
            <a:ext cx="15494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algn="r">
              <a:defRPr/>
            </a:pPr>
            <a:r>
              <a:rPr kumimoji="0" lang="en-US" altLang="zh-CN" sz="1000">
                <a:solidFill>
                  <a:schemeClr val="bg1"/>
                </a:solidFill>
                <a:ea typeface="+mn-ea"/>
              </a:rPr>
              <a:t>© 2005 IBM Corporation</a:t>
            </a:r>
          </a:p>
        </p:txBody>
      </p:sp>
      <p:sp>
        <p:nvSpPr>
          <p:cNvPr id="6" name="Rectangle 16"/>
          <p:cNvSpPr>
            <a:spLocks noChangeArrowheads="1"/>
          </p:cNvSpPr>
          <p:nvPr/>
        </p:nvSpPr>
        <p:spPr bwMode="gray">
          <a:xfrm>
            <a:off x="1509713" y="6226175"/>
            <a:ext cx="60721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8" tIns="18288" rIns="18288" bIns="18288" anchor="ctr"/>
          <a:lstStyle>
            <a:lvl1pPr marL="342900" indent="-342900">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algn="ctr" eaLnBrk="1" hangingPunct="1">
              <a:lnSpc>
                <a:spcPct val="98000"/>
              </a:lnSpc>
              <a:spcBef>
                <a:spcPct val="20000"/>
              </a:spcBef>
              <a:defRPr/>
            </a:pPr>
            <a:r>
              <a:rPr kumimoji="0" lang="en-US" altLang="zh-CN" sz="1300">
                <a:solidFill>
                  <a:schemeClr val="bg1"/>
                </a:solidFill>
                <a:ea typeface="+mn-ea"/>
              </a:rPr>
              <a:t>IBM Confidential</a:t>
            </a:r>
          </a:p>
        </p:txBody>
      </p:sp>
      <p:sp>
        <p:nvSpPr>
          <p:cNvPr id="7" name="Rectangle 17"/>
          <p:cNvSpPr>
            <a:spLocks noChangeArrowheads="1"/>
          </p:cNvSpPr>
          <p:nvPr/>
        </p:nvSpPr>
        <p:spPr bwMode="gray">
          <a:xfrm>
            <a:off x="7324725" y="6270625"/>
            <a:ext cx="15494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tx1"/>
                </a:solidFill>
                <a:latin typeface="Arial" panose="020B0604020202020204" pitchFamily="34" charset="0"/>
                <a:cs typeface="Arial" panose="020B0604020202020204" pitchFamily="34" charset="0"/>
              </a:defRPr>
            </a:lvl1pPr>
            <a:lvl2pPr marL="742950" indent="-285750">
              <a:defRPr kumimoji="1" sz="2400">
                <a:solidFill>
                  <a:schemeClr val="tx1"/>
                </a:solidFill>
                <a:latin typeface="Arial" panose="020B0604020202020204" pitchFamily="34" charset="0"/>
                <a:cs typeface="Arial" panose="020B0604020202020204" pitchFamily="34" charset="0"/>
              </a:defRPr>
            </a:lvl2pPr>
            <a:lvl3pPr marL="1143000" indent="-228600">
              <a:defRPr kumimoji="1" sz="2400">
                <a:solidFill>
                  <a:schemeClr val="tx1"/>
                </a:solidFill>
                <a:latin typeface="Arial" panose="020B0604020202020204" pitchFamily="34" charset="0"/>
                <a:cs typeface="Arial" panose="020B0604020202020204" pitchFamily="34" charset="0"/>
              </a:defRPr>
            </a:lvl3pPr>
            <a:lvl4pPr marL="1600200" indent="-228600">
              <a:defRPr kumimoji="1" sz="2400">
                <a:solidFill>
                  <a:schemeClr val="tx1"/>
                </a:solidFill>
                <a:latin typeface="Arial" panose="020B0604020202020204" pitchFamily="34" charset="0"/>
                <a:cs typeface="Arial" panose="020B0604020202020204" pitchFamily="34" charset="0"/>
              </a:defRPr>
            </a:lvl4pPr>
            <a:lvl5pPr marL="2057400" indent="-228600">
              <a:defRPr kumimoji="1" sz="2400">
                <a:solidFill>
                  <a:schemeClr val="tx1"/>
                </a:solidFill>
                <a:latin typeface="Arial" panose="020B0604020202020204" pitchFamily="34" charset="0"/>
                <a:cs typeface="Arial" panose="020B0604020202020204" pitchFamily="34" charset="0"/>
              </a:defRPr>
            </a:lvl5pPr>
            <a:lvl6pPr marL="25146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6pPr>
            <a:lvl7pPr marL="29718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7pPr>
            <a:lvl8pPr marL="34290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8pPr>
            <a:lvl9pPr marL="3886200" indent="-228600" algn="ctr" fontAlgn="base">
              <a:spcBef>
                <a:spcPct val="0"/>
              </a:spcBef>
              <a:spcAft>
                <a:spcPct val="0"/>
              </a:spcAft>
              <a:defRPr kumimoji="1" sz="2400">
                <a:solidFill>
                  <a:schemeClr val="tx1"/>
                </a:solidFill>
                <a:latin typeface="Arial" panose="020B0604020202020204" pitchFamily="34" charset="0"/>
                <a:cs typeface="Arial" panose="020B0604020202020204" pitchFamily="34" charset="0"/>
              </a:defRPr>
            </a:lvl9pPr>
          </a:lstStyle>
          <a:p>
            <a:pPr algn="r">
              <a:defRPr/>
            </a:pPr>
            <a:r>
              <a:rPr kumimoji="0" lang="en-US" altLang="zh-CN" sz="1000">
                <a:solidFill>
                  <a:schemeClr val="bg1"/>
                </a:solidFill>
                <a:ea typeface="+mn-ea"/>
              </a:rPr>
              <a:t>© 2012 IBM Corporation</a:t>
            </a:r>
          </a:p>
        </p:txBody>
      </p:sp>
      <p:pic>
        <p:nvPicPr>
          <p:cNvPr id="10" name="Picture 30"/>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954963" y="344488"/>
            <a:ext cx="977900" cy="9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3"/>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315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4470" name="Rectangle 6"/>
          <p:cNvSpPr>
            <a:spLocks noGrp="1" noChangeArrowheads="1"/>
          </p:cNvSpPr>
          <p:nvPr>
            <p:ph type="ctrTitle"/>
          </p:nvPr>
        </p:nvSpPr>
        <p:spPr bwMode="gray">
          <a:xfrm>
            <a:off x="390525" y="2493963"/>
            <a:ext cx="7954963" cy="1470025"/>
          </a:xfrm>
        </p:spPr>
        <p:txBody>
          <a:bodyPr/>
          <a:lstStyle>
            <a:lvl1pPr>
              <a:defRPr sz="3000">
                <a:solidFill>
                  <a:schemeClr val="tx1"/>
                </a:solidFill>
              </a:defRPr>
            </a:lvl1pPr>
          </a:lstStyle>
          <a:p>
            <a:r>
              <a:rPr lang="en-US" altLang="zh-CN"/>
              <a:t>Click to edit Master title style</a:t>
            </a:r>
          </a:p>
        </p:txBody>
      </p:sp>
      <p:sp>
        <p:nvSpPr>
          <p:cNvPr id="574471" name="Rectangle 7"/>
          <p:cNvSpPr>
            <a:spLocks noGrp="1" noChangeArrowheads="1"/>
          </p:cNvSpPr>
          <p:nvPr>
            <p:ph type="subTitle" idx="1"/>
          </p:nvPr>
        </p:nvSpPr>
        <p:spPr bwMode="gray">
          <a:xfrm>
            <a:off x="1833563" y="4246563"/>
            <a:ext cx="6400800" cy="1141412"/>
          </a:xfrm>
          <a:ln algn="ctr"/>
        </p:spPr>
        <p:txBody>
          <a:bodyPr/>
          <a:lstStyle>
            <a:lvl1pPr marL="0" indent="0">
              <a:lnSpc>
                <a:spcPct val="100000"/>
              </a:lnSpc>
              <a:spcBef>
                <a:spcPct val="0"/>
              </a:spcBef>
              <a:buClr>
                <a:srgbClr val="000099"/>
              </a:buClr>
              <a:buFont typeface="Wingdings" pitchFamily="2" charset="2"/>
              <a:buNone/>
              <a:defRPr sz="2200" b="0" i="1">
                <a:solidFill>
                  <a:srgbClr val="003399"/>
                </a:solidFill>
              </a:defRPr>
            </a:lvl1pPr>
          </a:lstStyle>
          <a:p>
            <a:r>
              <a:rPr lang="en-US" altLang="zh-CN"/>
              <a:t>Click to edit Master subtitle style</a:t>
            </a:r>
          </a:p>
        </p:txBody>
      </p:sp>
      <p:sp>
        <p:nvSpPr>
          <p:cNvPr id="12" name="Rectangle 6"/>
          <p:cNvSpPr>
            <a:spLocks noGrp="1" noChangeArrowheads="1"/>
          </p:cNvSpPr>
          <p:nvPr>
            <p:ph type="sldNum" sz="quarter" idx="10"/>
          </p:nvPr>
        </p:nvSpPr>
        <p:spPr/>
        <p:txBody>
          <a:bodyPr/>
          <a:lstStyle>
            <a:lvl1pPr algn="ctr" eaLnBrk="1" hangingPunct="1">
              <a:defRPr>
                <a:ea typeface="+mn-ea"/>
                <a:cs typeface="Arial" panose="020B0604020202020204" pitchFamily="34" charset="0"/>
              </a:defRPr>
            </a:lvl1pPr>
          </a:lstStyle>
          <a:p>
            <a:pPr>
              <a:defRPr/>
            </a:pPr>
            <a:fld id="{B697ED8A-76C0-4A63-A55D-4517E9A4D0D8}" type="slidenum">
              <a:rPr lang="zh-CN" altLang="en-US"/>
              <a:pPr>
                <a:defRPr/>
              </a:pPr>
              <a:t>‹#›</a:t>
            </a:fld>
            <a:endParaRPr lang="en-US" altLang="zh-CN"/>
          </a:p>
        </p:txBody>
      </p:sp>
    </p:spTree>
  </p:cSld>
  <p:clrMapOvr>
    <a:masterClrMapping/>
  </p:clrMapOvr>
  <p:transition advClick="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none"/>
            </a:lvl1pPr>
          </a:lstStyle>
          <a:p>
            <a:r>
              <a:rPr lang="en-US"/>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36"/>
          <p:cNvSpPr>
            <a:spLocks noGrp="1" noChangeArrowheads="1"/>
          </p:cNvSpPr>
          <p:nvPr>
            <p:ph type="title"/>
          </p:nvPr>
        </p:nvSpPr>
        <p:spPr bwMode="auto">
          <a:xfrm>
            <a:off x="427038" y="349250"/>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027" name="Rectangle 37"/>
          <p:cNvSpPr>
            <a:spLocks noGrp="1" noChangeArrowheads="1"/>
          </p:cNvSpPr>
          <p:nvPr>
            <p:ph type="body" idx="1"/>
          </p:nvPr>
        </p:nvSpPr>
        <p:spPr bwMode="auto">
          <a:xfrm>
            <a:off x="490538" y="1576388"/>
            <a:ext cx="82296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4" name="Rectangle 6"/>
          <p:cNvSpPr>
            <a:spLocks noGrp="1" noChangeArrowheads="1"/>
          </p:cNvSpPr>
          <p:nvPr>
            <p:ph type="sldNum" sz="quarter" idx="4"/>
          </p:nvPr>
        </p:nvSpPr>
        <p:spPr>
          <a:xfrm>
            <a:off x="304800" y="6534150"/>
            <a:ext cx="1219200" cy="323850"/>
          </a:xfrm>
          <a:prstGeom prst="rect">
            <a:avLst/>
          </a:prstGeom>
        </p:spPr>
        <p:txBody>
          <a:bodyPr vert="horz" wrap="square" lIns="91440" tIns="45720" rIns="91440" bIns="45720" numCol="1" anchor="t" anchorCtr="0" compatLnSpc="1">
            <a:prstTxWarp prst="textNoShape">
              <a:avLst/>
            </a:prstTxWarp>
          </a:bodyPr>
          <a:lstStyle>
            <a:lvl1pPr algn="ctr" eaLnBrk="1" hangingPunct="1">
              <a:defRPr>
                <a:ea typeface="+mn-ea"/>
                <a:cs typeface="Arial" panose="020B0604020202020204" pitchFamily="34" charset="0"/>
              </a:defRPr>
            </a:lvl1pPr>
          </a:lstStyle>
          <a:p>
            <a:pPr>
              <a:defRPr/>
            </a:pPr>
            <a:fld id="{ED8A01B0-AA4C-424D-9BA0-D2E85E1B381F}"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Lst>
  <p:transition advClick="0"/>
  <p:txStyles>
    <p:titleStyle>
      <a:lvl1pPr algn="l" rtl="0" eaLnBrk="0" fontAlgn="base" hangingPunct="0">
        <a:lnSpc>
          <a:spcPct val="90000"/>
        </a:lnSpc>
        <a:spcBef>
          <a:spcPct val="0"/>
        </a:spcBef>
        <a:spcAft>
          <a:spcPct val="0"/>
        </a:spcAft>
        <a:defRPr sz="2200" b="1">
          <a:solidFill>
            <a:srgbClr val="990000"/>
          </a:solidFill>
          <a:latin typeface="Arial" charset="0"/>
          <a:ea typeface="SimSun" panose="02010600030101010101" pitchFamily="2" charset="-122"/>
          <a:cs typeface="宋体" charset="0"/>
        </a:defRPr>
      </a:lvl1pPr>
      <a:lvl2pPr algn="l" rtl="0" eaLnBrk="0" fontAlgn="base" hangingPunct="0">
        <a:lnSpc>
          <a:spcPct val="90000"/>
        </a:lnSpc>
        <a:spcBef>
          <a:spcPct val="0"/>
        </a:spcBef>
        <a:spcAft>
          <a:spcPct val="0"/>
        </a:spcAft>
        <a:defRPr sz="2200" b="1">
          <a:solidFill>
            <a:srgbClr val="990000"/>
          </a:solidFill>
          <a:latin typeface="Arial" charset="0"/>
          <a:ea typeface="SimSun" panose="02010600030101010101" pitchFamily="2" charset="-122"/>
          <a:cs typeface="宋体" charset="0"/>
        </a:defRPr>
      </a:lvl2pPr>
      <a:lvl3pPr algn="l" rtl="0" eaLnBrk="0" fontAlgn="base" hangingPunct="0">
        <a:lnSpc>
          <a:spcPct val="90000"/>
        </a:lnSpc>
        <a:spcBef>
          <a:spcPct val="0"/>
        </a:spcBef>
        <a:spcAft>
          <a:spcPct val="0"/>
        </a:spcAft>
        <a:defRPr sz="2200" b="1">
          <a:solidFill>
            <a:srgbClr val="990000"/>
          </a:solidFill>
          <a:latin typeface="Arial" charset="0"/>
          <a:ea typeface="SimSun" panose="02010600030101010101" pitchFamily="2" charset="-122"/>
          <a:cs typeface="宋体" charset="0"/>
        </a:defRPr>
      </a:lvl3pPr>
      <a:lvl4pPr algn="l" rtl="0" eaLnBrk="0" fontAlgn="base" hangingPunct="0">
        <a:lnSpc>
          <a:spcPct val="90000"/>
        </a:lnSpc>
        <a:spcBef>
          <a:spcPct val="0"/>
        </a:spcBef>
        <a:spcAft>
          <a:spcPct val="0"/>
        </a:spcAft>
        <a:defRPr sz="2200" b="1">
          <a:solidFill>
            <a:srgbClr val="990000"/>
          </a:solidFill>
          <a:latin typeface="Arial" charset="0"/>
          <a:ea typeface="SimSun" panose="02010600030101010101" pitchFamily="2" charset="-122"/>
          <a:cs typeface="宋体" charset="0"/>
        </a:defRPr>
      </a:lvl4pPr>
      <a:lvl5pPr algn="l" rtl="0" eaLnBrk="0" fontAlgn="base" hangingPunct="0">
        <a:lnSpc>
          <a:spcPct val="90000"/>
        </a:lnSpc>
        <a:spcBef>
          <a:spcPct val="0"/>
        </a:spcBef>
        <a:spcAft>
          <a:spcPct val="0"/>
        </a:spcAft>
        <a:defRPr sz="2200" b="1">
          <a:solidFill>
            <a:srgbClr val="990000"/>
          </a:solidFill>
          <a:latin typeface="Arial" charset="0"/>
          <a:ea typeface="SimSun" panose="02010600030101010101" pitchFamily="2" charset="-122"/>
          <a:cs typeface="宋体" charset="0"/>
        </a:defRPr>
      </a:lvl5pPr>
      <a:lvl6pPr marL="457200" algn="l" rtl="0" fontAlgn="base">
        <a:lnSpc>
          <a:spcPct val="90000"/>
        </a:lnSpc>
        <a:spcBef>
          <a:spcPct val="0"/>
        </a:spcBef>
        <a:spcAft>
          <a:spcPct val="0"/>
        </a:spcAft>
        <a:defRPr sz="2200" b="1">
          <a:solidFill>
            <a:schemeClr val="bg1"/>
          </a:solidFill>
          <a:latin typeface="Arial" charset="0"/>
          <a:cs typeface="Arial" charset="0"/>
        </a:defRPr>
      </a:lvl6pPr>
      <a:lvl7pPr marL="914400" algn="l" rtl="0" fontAlgn="base">
        <a:lnSpc>
          <a:spcPct val="90000"/>
        </a:lnSpc>
        <a:spcBef>
          <a:spcPct val="0"/>
        </a:spcBef>
        <a:spcAft>
          <a:spcPct val="0"/>
        </a:spcAft>
        <a:defRPr sz="2200" b="1">
          <a:solidFill>
            <a:schemeClr val="bg1"/>
          </a:solidFill>
          <a:latin typeface="Arial" charset="0"/>
          <a:cs typeface="Arial" charset="0"/>
        </a:defRPr>
      </a:lvl7pPr>
      <a:lvl8pPr marL="1371600" algn="l" rtl="0" fontAlgn="base">
        <a:lnSpc>
          <a:spcPct val="90000"/>
        </a:lnSpc>
        <a:spcBef>
          <a:spcPct val="0"/>
        </a:spcBef>
        <a:spcAft>
          <a:spcPct val="0"/>
        </a:spcAft>
        <a:defRPr sz="2200" b="1">
          <a:solidFill>
            <a:schemeClr val="bg1"/>
          </a:solidFill>
          <a:latin typeface="Arial" charset="0"/>
          <a:cs typeface="Arial" charset="0"/>
        </a:defRPr>
      </a:lvl8pPr>
      <a:lvl9pPr marL="1828800" algn="l" rtl="0" fontAlgn="base">
        <a:lnSpc>
          <a:spcPct val="90000"/>
        </a:lnSpc>
        <a:spcBef>
          <a:spcPct val="0"/>
        </a:spcBef>
        <a:spcAft>
          <a:spcPct val="0"/>
        </a:spcAft>
        <a:defRPr sz="2200" b="1">
          <a:solidFill>
            <a:schemeClr val="bg1"/>
          </a:solidFill>
          <a:latin typeface="Arial" charset="0"/>
          <a:cs typeface="Arial" charset="0"/>
        </a:defRPr>
      </a:lvl9pPr>
    </p:titleStyle>
    <p:bodyStyle>
      <a:lvl1pPr marL="192088" indent="-192088" algn="l" rtl="0" eaLnBrk="0" fontAlgn="base" hangingPunct="0">
        <a:lnSpc>
          <a:spcPct val="104000"/>
        </a:lnSpc>
        <a:spcBef>
          <a:spcPct val="20000"/>
        </a:spcBef>
        <a:spcAft>
          <a:spcPct val="0"/>
        </a:spcAft>
        <a:buClr>
          <a:srgbClr val="003399"/>
        </a:buClr>
        <a:buFont typeface="Wingdings" panose="05000000000000000000" pitchFamily="2" charset="2"/>
        <a:buChar char="§"/>
        <a:defRPr sz="2000" b="1">
          <a:solidFill>
            <a:schemeClr val="tx1"/>
          </a:solidFill>
          <a:latin typeface="Arial" charset="0"/>
          <a:ea typeface="SimSun" panose="02010600030101010101" pitchFamily="2" charset="-122"/>
          <a:cs typeface="SimSun" panose="02010600030101010101" pitchFamily="2" charset="-122"/>
        </a:defRPr>
      </a:lvl1pPr>
      <a:lvl2pPr marL="463550" indent="-185738" algn="l" rtl="0" eaLnBrk="0" fontAlgn="base" hangingPunct="0">
        <a:lnSpc>
          <a:spcPct val="104000"/>
        </a:lnSpc>
        <a:spcBef>
          <a:spcPct val="20000"/>
        </a:spcBef>
        <a:spcAft>
          <a:spcPct val="0"/>
        </a:spcAft>
        <a:buClr>
          <a:srgbClr val="003399"/>
        </a:buClr>
        <a:buFont typeface="SimSun" panose="02010600030101010101" pitchFamily="2" charset="-122"/>
        <a:buChar char="-"/>
        <a:defRPr kumimoji="1" sz="1600">
          <a:solidFill>
            <a:schemeClr val="tx1"/>
          </a:solidFill>
          <a:latin typeface="Arial" charset="0"/>
          <a:ea typeface="SimSun" panose="02010600030101010101" pitchFamily="2" charset="-122"/>
          <a:cs typeface="Arial" charset="0"/>
        </a:defRPr>
      </a:lvl2pPr>
      <a:lvl3pPr marL="768350" indent="-193675" algn="l" rtl="0" eaLnBrk="0" fontAlgn="base" hangingPunct="0">
        <a:lnSpc>
          <a:spcPct val="104000"/>
        </a:lnSpc>
        <a:spcBef>
          <a:spcPct val="20000"/>
        </a:spcBef>
        <a:spcAft>
          <a:spcPct val="0"/>
        </a:spcAft>
        <a:buClr>
          <a:srgbClr val="003399"/>
        </a:buClr>
        <a:buFont typeface="Wingdings" panose="05000000000000000000" pitchFamily="2" charset="2"/>
        <a:buChar char="§"/>
        <a:defRPr kumimoji="1" sz="1400">
          <a:solidFill>
            <a:schemeClr val="tx1"/>
          </a:solidFill>
          <a:latin typeface="Arial" charset="0"/>
          <a:ea typeface="Arial" charset="0"/>
          <a:cs typeface="Arial" charset="0"/>
        </a:defRPr>
      </a:lvl3pPr>
      <a:lvl4pPr marL="1052513" indent="-180975" algn="l" rtl="0" eaLnBrk="0" fontAlgn="base" hangingPunct="0">
        <a:lnSpc>
          <a:spcPct val="104000"/>
        </a:lnSpc>
        <a:spcBef>
          <a:spcPct val="20000"/>
        </a:spcBef>
        <a:spcAft>
          <a:spcPct val="0"/>
        </a:spcAft>
        <a:buClr>
          <a:srgbClr val="003399"/>
        </a:buClr>
        <a:buFont typeface="SimSun" panose="02010600030101010101" pitchFamily="2" charset="-122"/>
        <a:buChar char="-"/>
        <a:defRPr kumimoji="1" sz="1200">
          <a:solidFill>
            <a:schemeClr val="tx1"/>
          </a:solidFill>
          <a:latin typeface="Arial" charset="0"/>
          <a:ea typeface="Arial" charset="0"/>
          <a:cs typeface="Arial" charset="0"/>
        </a:defRPr>
      </a:lvl4pPr>
      <a:lvl5pPr marL="1381125" indent="-146050" algn="l" rtl="0" eaLnBrk="0" fontAlgn="base" hangingPunct="0">
        <a:lnSpc>
          <a:spcPct val="104000"/>
        </a:lnSpc>
        <a:spcBef>
          <a:spcPct val="20000"/>
        </a:spcBef>
        <a:spcAft>
          <a:spcPct val="0"/>
        </a:spcAft>
        <a:buClr>
          <a:srgbClr val="003399"/>
        </a:buClr>
        <a:buFont typeface="Wingdings" panose="05000000000000000000" pitchFamily="2" charset="2"/>
        <a:buChar char="§"/>
        <a:defRPr kumimoji="1" sz="1000">
          <a:solidFill>
            <a:schemeClr val="tx1"/>
          </a:solidFill>
          <a:latin typeface="Arial" charset="0"/>
          <a:ea typeface="Arial" charset="0"/>
          <a:cs typeface="Arial" charset="0"/>
        </a:defRPr>
      </a:lvl5pPr>
      <a:lvl6pPr marL="1838325" indent="-146050" algn="l" rtl="0" fontAlgn="base">
        <a:lnSpc>
          <a:spcPct val="104000"/>
        </a:lnSpc>
        <a:spcBef>
          <a:spcPct val="20000"/>
        </a:spcBef>
        <a:spcAft>
          <a:spcPct val="0"/>
        </a:spcAft>
        <a:buClr>
          <a:srgbClr val="003399"/>
        </a:buClr>
        <a:buFont typeface="Wingdings" pitchFamily="2" charset="2"/>
        <a:buChar char="§"/>
        <a:defRPr sz="1000">
          <a:solidFill>
            <a:schemeClr val="tx1"/>
          </a:solidFill>
          <a:latin typeface="+mn-lt"/>
          <a:cs typeface="+mn-cs"/>
        </a:defRPr>
      </a:lvl6pPr>
      <a:lvl7pPr marL="2295525" indent="-146050" algn="l" rtl="0" fontAlgn="base">
        <a:lnSpc>
          <a:spcPct val="104000"/>
        </a:lnSpc>
        <a:spcBef>
          <a:spcPct val="20000"/>
        </a:spcBef>
        <a:spcAft>
          <a:spcPct val="0"/>
        </a:spcAft>
        <a:buClr>
          <a:srgbClr val="003399"/>
        </a:buClr>
        <a:buFont typeface="Wingdings" pitchFamily="2" charset="2"/>
        <a:buChar char="§"/>
        <a:defRPr sz="1000">
          <a:solidFill>
            <a:schemeClr val="tx1"/>
          </a:solidFill>
          <a:latin typeface="+mn-lt"/>
          <a:cs typeface="+mn-cs"/>
        </a:defRPr>
      </a:lvl7pPr>
      <a:lvl8pPr marL="2752725" indent="-146050" algn="l" rtl="0" fontAlgn="base">
        <a:lnSpc>
          <a:spcPct val="104000"/>
        </a:lnSpc>
        <a:spcBef>
          <a:spcPct val="20000"/>
        </a:spcBef>
        <a:spcAft>
          <a:spcPct val="0"/>
        </a:spcAft>
        <a:buClr>
          <a:srgbClr val="003399"/>
        </a:buClr>
        <a:buFont typeface="Wingdings" pitchFamily="2" charset="2"/>
        <a:buChar char="§"/>
        <a:defRPr sz="1000">
          <a:solidFill>
            <a:schemeClr val="tx1"/>
          </a:solidFill>
          <a:latin typeface="+mn-lt"/>
          <a:cs typeface="+mn-cs"/>
        </a:defRPr>
      </a:lvl8pPr>
      <a:lvl9pPr marL="3209925" indent="-146050" algn="l" rtl="0" fontAlgn="base">
        <a:lnSpc>
          <a:spcPct val="104000"/>
        </a:lnSpc>
        <a:spcBef>
          <a:spcPct val="20000"/>
        </a:spcBef>
        <a:spcAft>
          <a:spcPct val="0"/>
        </a:spcAft>
        <a:buClr>
          <a:srgbClr val="003399"/>
        </a:buClr>
        <a:buFont typeface="Wingdings" pitchFamily="2" charset="2"/>
        <a:buChar char="§"/>
        <a:defRPr sz="1000">
          <a:solidFill>
            <a:schemeClr val="tx1"/>
          </a:solidFill>
          <a:latin typeface="+mn-lt"/>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List_of_Manhattan_neighborhoods" TargetMode="External"/><Relationship Id="rId2" Type="http://schemas.openxmlformats.org/officeDocument/2006/relationships/hyperlink" Target="https://en.wikipedia.org/wiki/2010_United_States_Censu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392113" y="1700775"/>
            <a:ext cx="8135602" cy="1470025"/>
          </a:xfrm>
        </p:spPr>
        <p:txBody>
          <a:bodyPr/>
          <a:lstStyle/>
          <a:p>
            <a:r>
              <a:rPr lang="en-US" altLang="zh-CN" dirty="0"/>
              <a:t>Find</a:t>
            </a:r>
            <a:r>
              <a:rPr lang="zh-CN" altLang="en-US" dirty="0"/>
              <a:t> </a:t>
            </a:r>
            <a:r>
              <a:rPr lang="en-US" altLang="zh-CN" dirty="0"/>
              <a:t>candidate</a:t>
            </a:r>
            <a:r>
              <a:rPr lang="zh-CN" altLang="en-US" dirty="0"/>
              <a:t> </a:t>
            </a:r>
            <a:r>
              <a:rPr lang="en-US" altLang="zh-CN" dirty="0"/>
              <a:t>location</a:t>
            </a:r>
            <a:r>
              <a:rPr lang="zh-CN" altLang="en-US" dirty="0"/>
              <a:t> </a:t>
            </a:r>
            <a:r>
              <a:rPr lang="en-US" altLang="zh-CN" dirty="0"/>
              <a:t>to</a:t>
            </a:r>
            <a:r>
              <a:rPr lang="zh-CN" altLang="en-US" dirty="0"/>
              <a:t> </a:t>
            </a:r>
            <a:br>
              <a:rPr lang="en-US" altLang="zh-CN" dirty="0"/>
            </a:br>
            <a:br>
              <a:rPr lang="en-US" altLang="zh-CN" dirty="0"/>
            </a:br>
            <a:r>
              <a:rPr lang="en-US" altLang="zh-CN" sz="3200" i="1" dirty="0">
                <a:solidFill>
                  <a:schemeClr val="accent1">
                    <a:lumMod val="75000"/>
                  </a:schemeClr>
                </a:solidFill>
              </a:rPr>
              <a:t>open</a:t>
            </a:r>
            <a:r>
              <a:rPr lang="zh-CN" altLang="en-US" sz="3200" i="1" dirty="0">
                <a:solidFill>
                  <a:schemeClr val="accent1">
                    <a:lumMod val="75000"/>
                  </a:schemeClr>
                </a:solidFill>
              </a:rPr>
              <a:t> </a:t>
            </a:r>
            <a:r>
              <a:rPr lang="en-US" altLang="zh-CN" sz="3200" i="1" dirty="0">
                <a:solidFill>
                  <a:schemeClr val="accent1">
                    <a:lumMod val="75000"/>
                  </a:schemeClr>
                </a:solidFill>
              </a:rPr>
              <a:t>a</a:t>
            </a:r>
            <a:r>
              <a:rPr lang="zh-CN" altLang="en-US" sz="3200" i="1" dirty="0">
                <a:solidFill>
                  <a:schemeClr val="accent1">
                    <a:lumMod val="75000"/>
                  </a:schemeClr>
                </a:solidFill>
              </a:rPr>
              <a:t> </a:t>
            </a:r>
            <a:r>
              <a:rPr lang="en-US" altLang="zh-CN" sz="3200" i="1" dirty="0">
                <a:solidFill>
                  <a:schemeClr val="accent1">
                    <a:lumMod val="75000"/>
                  </a:schemeClr>
                </a:solidFill>
              </a:rPr>
              <a:t>Chinese</a:t>
            </a:r>
            <a:r>
              <a:rPr lang="zh-CN" altLang="en-US" sz="3200" i="1" dirty="0">
                <a:solidFill>
                  <a:schemeClr val="accent1">
                    <a:lumMod val="75000"/>
                  </a:schemeClr>
                </a:solidFill>
              </a:rPr>
              <a:t> </a:t>
            </a:r>
            <a:r>
              <a:rPr lang="en-US" altLang="zh-CN" sz="3200" i="1" dirty="0">
                <a:solidFill>
                  <a:schemeClr val="accent1">
                    <a:lumMod val="75000"/>
                  </a:schemeClr>
                </a:solidFill>
              </a:rPr>
              <a:t>Restaurant</a:t>
            </a:r>
            <a:r>
              <a:rPr lang="zh-CN" altLang="en-US" sz="3200" i="1" dirty="0">
                <a:solidFill>
                  <a:schemeClr val="accent1">
                    <a:lumMod val="75000"/>
                  </a:schemeClr>
                </a:solidFill>
              </a:rPr>
              <a:t> </a:t>
            </a:r>
            <a:r>
              <a:rPr lang="en-US" altLang="zh-CN" sz="3200" i="1" dirty="0">
                <a:solidFill>
                  <a:schemeClr val="accent1">
                    <a:lumMod val="75000"/>
                  </a:schemeClr>
                </a:solidFill>
              </a:rPr>
              <a:t>in</a:t>
            </a:r>
            <a:r>
              <a:rPr lang="zh-CN" altLang="en-US" sz="3200" i="1" dirty="0">
                <a:solidFill>
                  <a:schemeClr val="accent1">
                    <a:lumMod val="75000"/>
                  </a:schemeClr>
                </a:solidFill>
              </a:rPr>
              <a:t> </a:t>
            </a:r>
            <a:r>
              <a:rPr lang="en-US" altLang="zh-CN" sz="3200" i="1" dirty="0">
                <a:solidFill>
                  <a:schemeClr val="accent1">
                    <a:lumMod val="75000"/>
                  </a:schemeClr>
                </a:solidFill>
              </a:rPr>
              <a:t>Manhattan</a:t>
            </a:r>
            <a:endParaRPr lang="zh-CN" altLang="en-US" i="1" dirty="0">
              <a:solidFill>
                <a:schemeClr val="accent1">
                  <a:lumMod val="75000"/>
                </a:schemeClr>
              </a:solidFill>
            </a:endParaRPr>
          </a:p>
        </p:txBody>
      </p:sp>
      <p:sp>
        <p:nvSpPr>
          <p:cNvPr id="3" name="Subtitle 2"/>
          <p:cNvSpPr>
            <a:spLocks noGrp="1"/>
          </p:cNvSpPr>
          <p:nvPr>
            <p:ph type="subTitle" sz="quarter" idx="1"/>
          </p:nvPr>
        </p:nvSpPr>
        <p:spPr/>
        <p:txBody>
          <a:bodyPr/>
          <a:lstStyle/>
          <a:p>
            <a:r>
              <a:rPr lang="en-US" altLang="zh-CN" dirty="0"/>
              <a:t>2019/4/30</a:t>
            </a:r>
          </a:p>
        </p:txBody>
      </p:sp>
    </p:spTree>
    <p:extLst>
      <p:ext uri="{BB962C8B-B14F-4D97-AF65-F5344CB8AC3E}">
        <p14:creationId xmlns:p14="http://schemas.microsoft.com/office/powerpoint/2010/main" val="181600601"/>
      </p:ext>
    </p:extLst>
  </p:cSld>
  <p:clrMapOvr>
    <a:masterClrMapping/>
  </p:clrMapOvr>
  <p:transition advClick="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42658-1CA5-0B41-B9CD-82DA85982E88}"/>
              </a:ext>
            </a:extLst>
          </p:cNvPr>
          <p:cNvSpPr>
            <a:spLocks noGrp="1"/>
          </p:cNvSpPr>
          <p:nvPr>
            <p:ph type="ctrTitle"/>
          </p:nvPr>
        </p:nvSpPr>
        <p:spPr/>
        <p:txBody>
          <a:bodyPr/>
          <a:lstStyle/>
          <a:p>
            <a:r>
              <a:rPr lang="en-US" dirty="0"/>
              <a:t>Part2 Check total and Asian population</a:t>
            </a:r>
          </a:p>
        </p:txBody>
      </p:sp>
    </p:spTree>
    <p:extLst>
      <p:ext uri="{BB962C8B-B14F-4D97-AF65-F5344CB8AC3E}">
        <p14:creationId xmlns:p14="http://schemas.microsoft.com/office/powerpoint/2010/main" val="3761042936"/>
      </p:ext>
    </p:extLst>
  </p:cSld>
  <p:clrMapOvr>
    <a:masterClrMapping/>
  </p:clrMapOvr>
  <p:transition advClick="0"/>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D581-9D67-0F48-832B-89B8D03D43B5}"/>
              </a:ext>
            </a:extLst>
          </p:cNvPr>
          <p:cNvSpPr>
            <a:spLocks noGrp="1"/>
          </p:cNvSpPr>
          <p:nvPr>
            <p:ph type="subTitle" idx="1"/>
          </p:nvPr>
        </p:nvSpPr>
        <p:spPr>
          <a:xfrm>
            <a:off x="539475" y="1047890"/>
            <a:ext cx="6400800" cy="499265"/>
          </a:xfrm>
        </p:spPr>
        <p:txBody>
          <a:bodyPr/>
          <a:lstStyle/>
          <a:p>
            <a:r>
              <a:rPr lang="en-US" dirty="0"/>
              <a:t>Top 10 Asian population Neighborhoods</a:t>
            </a:r>
          </a:p>
          <a:p>
            <a:endParaRPr lang="en-US" dirty="0"/>
          </a:p>
        </p:txBody>
      </p:sp>
      <p:graphicFrame>
        <p:nvGraphicFramePr>
          <p:cNvPr id="4" name="Chart 3">
            <a:extLst>
              <a:ext uri="{FF2B5EF4-FFF2-40B4-BE49-F238E27FC236}">
                <a16:creationId xmlns:a16="http://schemas.microsoft.com/office/drawing/2014/main" id="{FC13E9AD-4D3F-6B43-8EAB-1DBCD2BED06B}"/>
              </a:ext>
            </a:extLst>
          </p:cNvPr>
          <p:cNvGraphicFramePr>
            <a:graphicFrameLocks/>
          </p:cNvGraphicFramePr>
          <p:nvPr>
            <p:extLst>
              <p:ext uri="{D42A27DB-BD31-4B8C-83A1-F6EECF244321}">
                <p14:modId xmlns:p14="http://schemas.microsoft.com/office/powerpoint/2010/main" val="1578973723"/>
              </p:ext>
            </p:extLst>
          </p:nvPr>
        </p:nvGraphicFramePr>
        <p:xfrm>
          <a:off x="462665" y="1815990"/>
          <a:ext cx="6400800" cy="422519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CC2A95DE-6600-554A-BBDD-07B6F28A0387}"/>
              </a:ext>
            </a:extLst>
          </p:cNvPr>
          <p:cNvSpPr txBox="1"/>
          <p:nvPr/>
        </p:nvSpPr>
        <p:spPr>
          <a:xfrm>
            <a:off x="6940275" y="2161635"/>
            <a:ext cx="2086705" cy="1754326"/>
          </a:xfrm>
          <a:prstGeom prst="rect">
            <a:avLst/>
          </a:prstGeom>
          <a:noFill/>
        </p:spPr>
        <p:txBody>
          <a:bodyPr wrap="square" rtlCol="0">
            <a:spAutoFit/>
          </a:bodyPr>
          <a:lstStyle/>
          <a:p>
            <a:r>
              <a:rPr lang="en-US" dirty="0"/>
              <a:t>As we can see that the top Asian population neighborhoods are similar to the clustering results!</a:t>
            </a:r>
          </a:p>
        </p:txBody>
      </p:sp>
    </p:spTree>
    <p:extLst>
      <p:ext uri="{BB962C8B-B14F-4D97-AF65-F5344CB8AC3E}">
        <p14:creationId xmlns:p14="http://schemas.microsoft.com/office/powerpoint/2010/main" val="197722286"/>
      </p:ext>
    </p:extLst>
  </p:cSld>
  <p:clrMapOvr>
    <a:masterClrMapping/>
  </p:clrMapOvr>
  <p:transition advClick="0"/>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D581-9D67-0F48-832B-89B8D03D43B5}"/>
              </a:ext>
            </a:extLst>
          </p:cNvPr>
          <p:cNvSpPr>
            <a:spLocks noGrp="1"/>
          </p:cNvSpPr>
          <p:nvPr>
            <p:ph type="subTitle" idx="1"/>
          </p:nvPr>
        </p:nvSpPr>
        <p:spPr>
          <a:xfrm>
            <a:off x="539475" y="1047890"/>
            <a:ext cx="6400800" cy="691290"/>
          </a:xfrm>
        </p:spPr>
        <p:txBody>
          <a:bodyPr/>
          <a:lstStyle/>
          <a:p>
            <a:endParaRPr lang="en-US" dirty="0"/>
          </a:p>
        </p:txBody>
      </p:sp>
      <p:graphicFrame>
        <p:nvGraphicFramePr>
          <p:cNvPr id="4" name="Chart 3">
            <a:extLst>
              <a:ext uri="{FF2B5EF4-FFF2-40B4-BE49-F238E27FC236}">
                <a16:creationId xmlns:a16="http://schemas.microsoft.com/office/drawing/2014/main" id="{8F162F38-624C-A046-8594-5E1C39CFF245}"/>
              </a:ext>
            </a:extLst>
          </p:cNvPr>
          <p:cNvGraphicFramePr>
            <a:graphicFrameLocks/>
          </p:cNvGraphicFramePr>
          <p:nvPr>
            <p:extLst>
              <p:ext uri="{D42A27DB-BD31-4B8C-83A1-F6EECF244321}">
                <p14:modId xmlns:p14="http://schemas.microsoft.com/office/powerpoint/2010/main" val="2258913156"/>
              </p:ext>
            </p:extLst>
          </p:nvPr>
        </p:nvGraphicFramePr>
        <p:xfrm>
          <a:off x="654690" y="2375620"/>
          <a:ext cx="4531790" cy="3741729"/>
        </p:xfrm>
        <a:graphic>
          <a:graphicData uri="http://schemas.openxmlformats.org/drawingml/2006/chart">
            <c:chart xmlns:c="http://schemas.openxmlformats.org/drawingml/2006/chart" xmlns:r="http://schemas.openxmlformats.org/officeDocument/2006/relationships" r:id="rId2"/>
          </a:graphicData>
        </a:graphic>
      </p:graphicFrame>
      <p:pic>
        <p:nvPicPr>
          <p:cNvPr id="2" name="Picture 1">
            <a:extLst>
              <a:ext uri="{FF2B5EF4-FFF2-40B4-BE49-F238E27FC236}">
                <a16:creationId xmlns:a16="http://schemas.microsoft.com/office/drawing/2014/main" id="{28DE4D1F-A1DF-6544-8D7D-47D597B79EEF}"/>
              </a:ext>
            </a:extLst>
          </p:cNvPr>
          <p:cNvPicPr>
            <a:picLocks noChangeAspect="1"/>
          </p:cNvPicPr>
          <p:nvPr/>
        </p:nvPicPr>
        <p:blipFill>
          <a:blip r:embed="rId3"/>
          <a:stretch>
            <a:fillRect/>
          </a:stretch>
        </p:blipFill>
        <p:spPr>
          <a:xfrm>
            <a:off x="-603" y="-384050"/>
            <a:ext cx="9144000" cy="6770235"/>
          </a:xfrm>
          <a:prstGeom prst="rect">
            <a:avLst/>
          </a:prstGeom>
        </p:spPr>
      </p:pic>
      <p:sp>
        <p:nvSpPr>
          <p:cNvPr id="7" name="TextBox 6">
            <a:extLst>
              <a:ext uri="{FF2B5EF4-FFF2-40B4-BE49-F238E27FC236}">
                <a16:creationId xmlns:a16="http://schemas.microsoft.com/office/drawing/2014/main" id="{8D61F49E-2C65-6A4B-A8A1-A05978C5B859}"/>
              </a:ext>
            </a:extLst>
          </p:cNvPr>
          <p:cNvSpPr txBox="1"/>
          <p:nvPr/>
        </p:nvSpPr>
        <p:spPr>
          <a:xfrm>
            <a:off x="5493720" y="2167787"/>
            <a:ext cx="3264425" cy="1754326"/>
          </a:xfrm>
          <a:prstGeom prst="rect">
            <a:avLst/>
          </a:prstGeom>
          <a:noFill/>
        </p:spPr>
        <p:txBody>
          <a:bodyPr wrap="square" rtlCol="0">
            <a:spAutoFit/>
          </a:bodyPr>
          <a:lstStyle/>
          <a:p>
            <a:r>
              <a:rPr lang="en-US" dirty="0"/>
              <a:t>It can be concluded that clustering result of  Gramercy and East Village will be removed from the candidate  list as there are few Asian population.</a:t>
            </a:r>
          </a:p>
        </p:txBody>
      </p:sp>
      <p:sp>
        <p:nvSpPr>
          <p:cNvPr id="8" name="Subtitle 2">
            <a:extLst>
              <a:ext uri="{FF2B5EF4-FFF2-40B4-BE49-F238E27FC236}">
                <a16:creationId xmlns:a16="http://schemas.microsoft.com/office/drawing/2014/main" id="{1A277DE4-89FC-6441-A3D1-7322A6C5707A}"/>
              </a:ext>
            </a:extLst>
          </p:cNvPr>
          <p:cNvSpPr txBox="1">
            <a:spLocks/>
          </p:cNvSpPr>
          <p:nvPr/>
        </p:nvSpPr>
        <p:spPr bwMode="gray">
          <a:xfrm>
            <a:off x="539475" y="1047890"/>
            <a:ext cx="6400800" cy="499265"/>
          </a:xfrm>
          <a:prstGeom prst="rect">
            <a:avLst/>
          </a:prstGeom>
          <a:noFill/>
          <a:ln algn="ct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lnSpc>
                <a:spcPct val="100000"/>
              </a:lnSpc>
              <a:spcBef>
                <a:spcPct val="0"/>
              </a:spcBef>
              <a:spcAft>
                <a:spcPct val="0"/>
              </a:spcAft>
              <a:buClr>
                <a:srgbClr val="000099"/>
              </a:buClr>
              <a:buFont typeface="Wingdings" pitchFamily="2" charset="2"/>
              <a:buNone/>
              <a:defRPr sz="2200" b="0" i="1">
                <a:solidFill>
                  <a:srgbClr val="003399"/>
                </a:solidFill>
                <a:latin typeface="Arial" charset="0"/>
                <a:ea typeface="SimSun" panose="02010600030101010101" pitchFamily="2" charset="-122"/>
                <a:cs typeface="SimSun" panose="02010600030101010101" pitchFamily="2" charset="-122"/>
              </a:defRPr>
            </a:lvl1pPr>
            <a:lvl2pPr marL="463550" indent="-185738" algn="l" rtl="0" eaLnBrk="0" fontAlgn="base" hangingPunct="0">
              <a:lnSpc>
                <a:spcPct val="104000"/>
              </a:lnSpc>
              <a:spcBef>
                <a:spcPct val="20000"/>
              </a:spcBef>
              <a:spcAft>
                <a:spcPct val="0"/>
              </a:spcAft>
              <a:buClr>
                <a:srgbClr val="003399"/>
              </a:buClr>
              <a:buFont typeface="SimSun" panose="02010600030101010101" pitchFamily="2" charset="-122"/>
              <a:buChar char="-"/>
              <a:defRPr kumimoji="1" sz="1600">
                <a:solidFill>
                  <a:schemeClr val="tx1"/>
                </a:solidFill>
                <a:latin typeface="Arial" charset="0"/>
                <a:ea typeface="SimSun" panose="02010600030101010101" pitchFamily="2" charset="-122"/>
                <a:cs typeface="Arial" charset="0"/>
              </a:defRPr>
            </a:lvl2pPr>
            <a:lvl3pPr marL="768350" indent="-193675" algn="l" rtl="0" eaLnBrk="0" fontAlgn="base" hangingPunct="0">
              <a:lnSpc>
                <a:spcPct val="104000"/>
              </a:lnSpc>
              <a:spcBef>
                <a:spcPct val="20000"/>
              </a:spcBef>
              <a:spcAft>
                <a:spcPct val="0"/>
              </a:spcAft>
              <a:buClr>
                <a:srgbClr val="003399"/>
              </a:buClr>
              <a:buFont typeface="Wingdings" panose="05000000000000000000" pitchFamily="2" charset="2"/>
              <a:buChar char="§"/>
              <a:defRPr kumimoji="1" sz="1400">
                <a:solidFill>
                  <a:schemeClr val="tx1"/>
                </a:solidFill>
                <a:latin typeface="Arial" charset="0"/>
                <a:ea typeface="Arial" charset="0"/>
                <a:cs typeface="Arial" charset="0"/>
              </a:defRPr>
            </a:lvl3pPr>
            <a:lvl4pPr marL="1052513" indent="-180975" algn="l" rtl="0" eaLnBrk="0" fontAlgn="base" hangingPunct="0">
              <a:lnSpc>
                <a:spcPct val="104000"/>
              </a:lnSpc>
              <a:spcBef>
                <a:spcPct val="20000"/>
              </a:spcBef>
              <a:spcAft>
                <a:spcPct val="0"/>
              </a:spcAft>
              <a:buClr>
                <a:srgbClr val="003399"/>
              </a:buClr>
              <a:buFont typeface="SimSun" panose="02010600030101010101" pitchFamily="2" charset="-122"/>
              <a:buChar char="-"/>
              <a:defRPr kumimoji="1" sz="1200">
                <a:solidFill>
                  <a:schemeClr val="tx1"/>
                </a:solidFill>
                <a:latin typeface="Arial" charset="0"/>
                <a:ea typeface="Arial" charset="0"/>
                <a:cs typeface="Arial" charset="0"/>
              </a:defRPr>
            </a:lvl4pPr>
            <a:lvl5pPr marL="1381125" indent="-146050" algn="l" rtl="0" eaLnBrk="0" fontAlgn="base" hangingPunct="0">
              <a:lnSpc>
                <a:spcPct val="104000"/>
              </a:lnSpc>
              <a:spcBef>
                <a:spcPct val="20000"/>
              </a:spcBef>
              <a:spcAft>
                <a:spcPct val="0"/>
              </a:spcAft>
              <a:buClr>
                <a:srgbClr val="003399"/>
              </a:buClr>
              <a:buFont typeface="Wingdings" panose="05000000000000000000" pitchFamily="2" charset="2"/>
              <a:buChar char="§"/>
              <a:defRPr kumimoji="1" sz="1000">
                <a:solidFill>
                  <a:schemeClr val="tx1"/>
                </a:solidFill>
                <a:latin typeface="Arial" charset="0"/>
                <a:ea typeface="Arial" charset="0"/>
                <a:cs typeface="Arial" charset="0"/>
              </a:defRPr>
            </a:lvl5pPr>
            <a:lvl6pPr marL="1838325" indent="-146050" algn="l" rtl="0" fontAlgn="base">
              <a:lnSpc>
                <a:spcPct val="104000"/>
              </a:lnSpc>
              <a:spcBef>
                <a:spcPct val="20000"/>
              </a:spcBef>
              <a:spcAft>
                <a:spcPct val="0"/>
              </a:spcAft>
              <a:buClr>
                <a:srgbClr val="003399"/>
              </a:buClr>
              <a:buFont typeface="Wingdings" pitchFamily="2" charset="2"/>
              <a:buChar char="§"/>
              <a:defRPr sz="1000">
                <a:solidFill>
                  <a:schemeClr val="tx1"/>
                </a:solidFill>
                <a:latin typeface="+mn-lt"/>
                <a:cs typeface="+mn-cs"/>
              </a:defRPr>
            </a:lvl6pPr>
            <a:lvl7pPr marL="2295525" indent="-146050" algn="l" rtl="0" fontAlgn="base">
              <a:lnSpc>
                <a:spcPct val="104000"/>
              </a:lnSpc>
              <a:spcBef>
                <a:spcPct val="20000"/>
              </a:spcBef>
              <a:spcAft>
                <a:spcPct val="0"/>
              </a:spcAft>
              <a:buClr>
                <a:srgbClr val="003399"/>
              </a:buClr>
              <a:buFont typeface="Wingdings" pitchFamily="2" charset="2"/>
              <a:buChar char="§"/>
              <a:defRPr sz="1000">
                <a:solidFill>
                  <a:schemeClr val="tx1"/>
                </a:solidFill>
                <a:latin typeface="+mn-lt"/>
                <a:cs typeface="+mn-cs"/>
              </a:defRPr>
            </a:lvl7pPr>
            <a:lvl8pPr marL="2752725" indent="-146050" algn="l" rtl="0" fontAlgn="base">
              <a:lnSpc>
                <a:spcPct val="104000"/>
              </a:lnSpc>
              <a:spcBef>
                <a:spcPct val="20000"/>
              </a:spcBef>
              <a:spcAft>
                <a:spcPct val="0"/>
              </a:spcAft>
              <a:buClr>
                <a:srgbClr val="003399"/>
              </a:buClr>
              <a:buFont typeface="Wingdings" pitchFamily="2" charset="2"/>
              <a:buChar char="§"/>
              <a:defRPr sz="1000">
                <a:solidFill>
                  <a:schemeClr val="tx1"/>
                </a:solidFill>
                <a:latin typeface="+mn-lt"/>
                <a:cs typeface="+mn-cs"/>
              </a:defRPr>
            </a:lvl8pPr>
            <a:lvl9pPr marL="3209925" indent="-146050" algn="l" rtl="0" fontAlgn="base">
              <a:lnSpc>
                <a:spcPct val="104000"/>
              </a:lnSpc>
              <a:spcBef>
                <a:spcPct val="20000"/>
              </a:spcBef>
              <a:spcAft>
                <a:spcPct val="0"/>
              </a:spcAft>
              <a:buClr>
                <a:srgbClr val="003399"/>
              </a:buClr>
              <a:buFont typeface="Wingdings" pitchFamily="2" charset="2"/>
              <a:buChar char="§"/>
              <a:defRPr sz="1000">
                <a:solidFill>
                  <a:schemeClr val="tx1"/>
                </a:solidFill>
                <a:latin typeface="+mn-lt"/>
                <a:cs typeface="+mn-cs"/>
              </a:defRPr>
            </a:lvl9pPr>
          </a:lstStyle>
          <a:p>
            <a:r>
              <a:rPr lang="en-US" kern="0" dirty="0"/>
              <a:t>Asian population proportion</a:t>
            </a:r>
          </a:p>
          <a:p>
            <a:endParaRPr lang="en-US" kern="0" dirty="0"/>
          </a:p>
        </p:txBody>
      </p:sp>
    </p:spTree>
    <p:extLst>
      <p:ext uri="{BB962C8B-B14F-4D97-AF65-F5344CB8AC3E}">
        <p14:creationId xmlns:p14="http://schemas.microsoft.com/office/powerpoint/2010/main" val="1910401332"/>
      </p:ext>
    </p:extLst>
  </p:cSld>
  <p:clrMapOvr>
    <a:masterClrMapping/>
  </p:clrMapOvr>
  <p:transition advClick="0"/>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D581-9D67-0F48-832B-89B8D03D43B5}"/>
              </a:ext>
            </a:extLst>
          </p:cNvPr>
          <p:cNvSpPr>
            <a:spLocks noGrp="1"/>
          </p:cNvSpPr>
          <p:nvPr>
            <p:ph type="subTitle" idx="1"/>
          </p:nvPr>
        </p:nvSpPr>
        <p:spPr>
          <a:xfrm>
            <a:off x="539475" y="1047890"/>
            <a:ext cx="6400800" cy="691290"/>
          </a:xfrm>
        </p:spPr>
        <p:txBody>
          <a:bodyPr/>
          <a:lstStyle/>
          <a:p>
            <a:r>
              <a:rPr lang="en-US" dirty="0"/>
              <a:t>Demographics of the 10 candidate neighborhoods</a:t>
            </a:r>
          </a:p>
        </p:txBody>
      </p:sp>
      <p:graphicFrame>
        <p:nvGraphicFramePr>
          <p:cNvPr id="2" name="Table 1">
            <a:extLst>
              <a:ext uri="{FF2B5EF4-FFF2-40B4-BE49-F238E27FC236}">
                <a16:creationId xmlns:a16="http://schemas.microsoft.com/office/drawing/2014/main" id="{04748C64-82F8-2E47-8FDE-4EAEFB48F9D2}"/>
              </a:ext>
            </a:extLst>
          </p:cNvPr>
          <p:cNvGraphicFramePr>
            <a:graphicFrameLocks noGrp="1"/>
          </p:cNvGraphicFramePr>
          <p:nvPr>
            <p:extLst>
              <p:ext uri="{D42A27DB-BD31-4B8C-83A1-F6EECF244321}">
                <p14:modId xmlns:p14="http://schemas.microsoft.com/office/powerpoint/2010/main" val="2261307721"/>
              </p:ext>
            </p:extLst>
          </p:nvPr>
        </p:nvGraphicFramePr>
        <p:xfrm>
          <a:off x="328247" y="1739180"/>
          <a:ext cx="8698734" cy="4505852"/>
        </p:xfrm>
        <a:graphic>
          <a:graphicData uri="http://schemas.openxmlformats.org/drawingml/2006/table">
            <a:tbl>
              <a:tblPr/>
              <a:tblGrid>
                <a:gridCol w="1739747">
                  <a:extLst>
                    <a:ext uri="{9D8B030D-6E8A-4147-A177-3AD203B41FA5}">
                      <a16:colId xmlns:a16="http://schemas.microsoft.com/office/drawing/2014/main" val="124875659"/>
                    </a:ext>
                  </a:extLst>
                </a:gridCol>
                <a:gridCol w="1739747">
                  <a:extLst>
                    <a:ext uri="{9D8B030D-6E8A-4147-A177-3AD203B41FA5}">
                      <a16:colId xmlns:a16="http://schemas.microsoft.com/office/drawing/2014/main" val="3997113047"/>
                    </a:ext>
                  </a:extLst>
                </a:gridCol>
                <a:gridCol w="1848731">
                  <a:extLst>
                    <a:ext uri="{9D8B030D-6E8A-4147-A177-3AD203B41FA5}">
                      <a16:colId xmlns:a16="http://schemas.microsoft.com/office/drawing/2014/main" val="3712095777"/>
                    </a:ext>
                  </a:extLst>
                </a:gridCol>
                <a:gridCol w="1735710">
                  <a:extLst>
                    <a:ext uri="{9D8B030D-6E8A-4147-A177-3AD203B41FA5}">
                      <a16:colId xmlns:a16="http://schemas.microsoft.com/office/drawing/2014/main" val="1602816953"/>
                    </a:ext>
                  </a:extLst>
                </a:gridCol>
                <a:gridCol w="1634799">
                  <a:extLst>
                    <a:ext uri="{9D8B030D-6E8A-4147-A177-3AD203B41FA5}">
                      <a16:colId xmlns:a16="http://schemas.microsoft.com/office/drawing/2014/main" val="1011766949"/>
                    </a:ext>
                  </a:extLst>
                </a:gridCol>
              </a:tblGrid>
              <a:tr h="562963">
                <a:tc>
                  <a:txBody>
                    <a:bodyPr/>
                    <a:lstStyle/>
                    <a:p>
                      <a:pPr algn="l" fontAlgn="b"/>
                      <a:r>
                        <a:rPr lang="en-US" sz="1600" b="0" i="0" u="none" strike="noStrike" dirty="0">
                          <a:solidFill>
                            <a:srgbClr val="000000"/>
                          </a:solidFill>
                          <a:effectLst/>
                          <a:latin typeface="Calibri" panose="020F0502020204030204" pitchFamily="34" charset="0"/>
                        </a:rPr>
                        <a:t>Neighborhood</a:t>
                      </a:r>
                    </a:p>
                  </a:txBody>
                  <a:tcPr marL="9525" marR="9525" marT="9525" marB="0" anchor="b">
                    <a:lnL>
                      <a:noFill/>
                    </a:lnL>
                    <a:lnR>
                      <a:noFill/>
                    </a:lnR>
                    <a:lnT>
                      <a:noFill/>
                    </a:lnT>
                    <a:lnB>
                      <a:noFill/>
                    </a:lnB>
                    <a:gradFill>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tcPr>
                </a:tc>
                <a:tc>
                  <a:txBody>
                    <a:bodyPr/>
                    <a:lstStyle/>
                    <a:p>
                      <a:pPr algn="l" fontAlgn="b"/>
                      <a:r>
                        <a:rPr lang="en-US" sz="1600" b="0" i="0" u="none" strike="noStrike" dirty="0" err="1">
                          <a:solidFill>
                            <a:srgbClr val="000000"/>
                          </a:solidFill>
                          <a:effectLst/>
                          <a:latin typeface="Calibri" panose="020F0502020204030204" pitchFamily="34" charset="0"/>
                        </a:rPr>
                        <a:t>Total_population</a:t>
                      </a:r>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gradFill>
                      <a:gsLst>
                        <a:gs pos="0">
                          <a:schemeClr val="accent1">
                            <a:satMod val="103000"/>
                            <a:lumMod val="102000"/>
                            <a:tint val="94000"/>
                          </a:schemeClr>
                        </a:gs>
                        <a:gs pos="59000">
                          <a:schemeClr val="accent1">
                            <a:satMod val="110000"/>
                            <a:lumMod val="100000"/>
                            <a:shade val="100000"/>
                          </a:schemeClr>
                        </a:gs>
                        <a:gs pos="100000">
                          <a:schemeClr val="accent1">
                            <a:lumMod val="99000"/>
                            <a:satMod val="120000"/>
                            <a:shade val="78000"/>
                          </a:schemeClr>
                        </a:gs>
                      </a:gsLst>
                      <a:lin ang="4800000" scaled="0"/>
                    </a:gradFill>
                  </a:tcPr>
                </a:tc>
                <a:tc>
                  <a:txBody>
                    <a:bodyPr/>
                    <a:lstStyle/>
                    <a:p>
                      <a:pPr algn="l" fontAlgn="b"/>
                      <a:r>
                        <a:rPr lang="en-US" sz="1600" b="0" i="0" u="none" strike="noStrike" dirty="0" err="1">
                          <a:solidFill>
                            <a:srgbClr val="000000"/>
                          </a:solidFill>
                          <a:effectLst/>
                          <a:latin typeface="Calibri" panose="020F0502020204030204" pitchFamily="34" charset="0"/>
                        </a:rPr>
                        <a:t>Asian_percentage</a:t>
                      </a:r>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gradFill>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tcPr>
                </a:tc>
                <a:tc>
                  <a:txBody>
                    <a:bodyPr/>
                    <a:lstStyle/>
                    <a:p>
                      <a:pPr algn="l" fontAlgn="b"/>
                      <a:r>
                        <a:rPr lang="en-US" sz="1600" b="0" i="0" u="none" strike="noStrike" dirty="0" err="1">
                          <a:solidFill>
                            <a:srgbClr val="000000"/>
                          </a:solidFill>
                          <a:effectLst/>
                          <a:latin typeface="Calibri" panose="020F0502020204030204" pitchFamily="34" charset="0"/>
                        </a:rPr>
                        <a:t>Asian_population</a:t>
                      </a:r>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gradFill>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tcPr>
                </a:tc>
                <a:tc>
                  <a:txBody>
                    <a:bodyPr/>
                    <a:lstStyle/>
                    <a:p>
                      <a:pPr algn="l" fontAlgn="b"/>
                      <a:r>
                        <a:rPr lang="en-US" sz="1600" b="0" i="0" u="none" strike="noStrike" dirty="0" err="1">
                          <a:solidFill>
                            <a:srgbClr val="000000"/>
                          </a:solidFill>
                          <a:effectLst/>
                          <a:latin typeface="Calibri" panose="020F0502020204030204" pitchFamily="34" charset="0"/>
                        </a:rPr>
                        <a:t>population_density</a:t>
                      </a:r>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gradFill>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tcPr>
                </a:tc>
                <a:extLst>
                  <a:ext uri="{0D108BD9-81ED-4DB2-BD59-A6C34878D82A}">
                    <a16:rowId xmlns:a16="http://schemas.microsoft.com/office/drawing/2014/main" val="1333071135"/>
                  </a:ext>
                </a:extLst>
              </a:tr>
              <a:tr h="257788">
                <a:tc>
                  <a:txBody>
                    <a:bodyPr/>
                    <a:lstStyle/>
                    <a:p>
                      <a:pPr algn="l" fontAlgn="b"/>
                      <a:r>
                        <a:rPr lang="en-US" sz="1600" b="0" i="0" u="none" strike="noStrike">
                          <a:solidFill>
                            <a:srgbClr val="000000"/>
                          </a:solidFill>
                          <a:effectLst/>
                          <a:latin typeface="Calibri" panose="020F0502020204030204" pitchFamily="34" charset="0"/>
                        </a:rPr>
                        <a:t>Chinatown</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47,844</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63.90%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30,572</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144</a:t>
                      </a:r>
                    </a:p>
                  </a:txBody>
                  <a:tcPr marL="9525" marR="9525" marT="9525" marB="0" anchor="b">
                    <a:lnL>
                      <a:noFill/>
                    </a:lnL>
                    <a:lnR>
                      <a:noFill/>
                    </a:lnR>
                    <a:lnT>
                      <a:noFill/>
                    </a:lnT>
                    <a:lnB>
                      <a:noFill/>
                    </a:lnB>
                  </a:tcPr>
                </a:tc>
                <a:extLst>
                  <a:ext uri="{0D108BD9-81ED-4DB2-BD59-A6C34878D82A}">
                    <a16:rowId xmlns:a16="http://schemas.microsoft.com/office/drawing/2014/main" val="914620402"/>
                  </a:ext>
                </a:extLst>
              </a:tr>
              <a:tr h="501453">
                <a:tc>
                  <a:txBody>
                    <a:bodyPr/>
                    <a:lstStyle/>
                    <a:p>
                      <a:pPr algn="l" fontAlgn="b"/>
                      <a:r>
                        <a:rPr lang="en-US" sz="1600" b="0" i="0" u="none" strike="noStrike" dirty="0">
                          <a:solidFill>
                            <a:srgbClr val="000000"/>
                          </a:solidFill>
                          <a:effectLst/>
                          <a:latin typeface="Calibri" panose="020F0502020204030204" pitchFamily="34" charset="0"/>
                        </a:rPr>
                        <a:t>Upper East Side</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219,920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8.60%</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18,847</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170.3</a:t>
                      </a:r>
                    </a:p>
                  </a:txBody>
                  <a:tcPr marL="9525" marR="9525" marT="9525" marB="0" anchor="b">
                    <a:lnL>
                      <a:noFill/>
                    </a:lnL>
                    <a:lnR>
                      <a:noFill/>
                    </a:lnR>
                    <a:lnT>
                      <a:noFill/>
                    </a:lnT>
                    <a:lnB>
                      <a:noFill/>
                    </a:lnB>
                  </a:tcPr>
                </a:tc>
                <a:extLst>
                  <a:ext uri="{0D108BD9-81ED-4DB2-BD59-A6C34878D82A}">
                    <a16:rowId xmlns:a16="http://schemas.microsoft.com/office/drawing/2014/main" val="3121226456"/>
                  </a:ext>
                </a:extLst>
              </a:tr>
              <a:tr h="501453">
                <a:tc>
                  <a:txBody>
                    <a:bodyPr/>
                    <a:lstStyle/>
                    <a:p>
                      <a:pPr algn="l" fontAlgn="b"/>
                      <a:r>
                        <a:rPr lang="en-US" sz="1600" b="0" i="0" u="none" strike="noStrike">
                          <a:solidFill>
                            <a:srgbClr val="000000"/>
                          </a:solidFill>
                          <a:effectLst/>
                          <a:latin typeface="Calibri" panose="020F0502020204030204" pitchFamily="34" charset="0"/>
                        </a:rPr>
                        <a:t>Lower East Side</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72,957</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24.90%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18,166</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136.1</a:t>
                      </a:r>
                    </a:p>
                  </a:txBody>
                  <a:tcPr marL="9525" marR="9525" marT="9525" marB="0" anchor="b">
                    <a:lnL>
                      <a:noFill/>
                    </a:lnL>
                    <a:lnR>
                      <a:noFill/>
                    </a:lnR>
                    <a:lnT>
                      <a:noFill/>
                    </a:lnT>
                    <a:lnB>
                      <a:noFill/>
                    </a:lnB>
                  </a:tcPr>
                </a:tc>
                <a:extLst>
                  <a:ext uri="{0D108BD9-81ED-4DB2-BD59-A6C34878D82A}">
                    <a16:rowId xmlns:a16="http://schemas.microsoft.com/office/drawing/2014/main" val="1245806129"/>
                  </a:ext>
                </a:extLst>
              </a:tr>
              <a:tr h="505884">
                <a:tc>
                  <a:txBody>
                    <a:bodyPr/>
                    <a:lstStyle/>
                    <a:p>
                      <a:pPr algn="l" fontAlgn="b"/>
                      <a:r>
                        <a:rPr lang="en-US" sz="1600" b="0" i="0" u="none" strike="noStrike">
                          <a:solidFill>
                            <a:srgbClr val="000000"/>
                          </a:solidFill>
                          <a:effectLst/>
                          <a:latin typeface="Calibri" panose="020F0502020204030204" pitchFamily="34" charset="0"/>
                        </a:rPr>
                        <a:t>Upper West Side</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193,867</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7.60%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14,804</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166.8</a:t>
                      </a:r>
                    </a:p>
                  </a:txBody>
                  <a:tcPr marL="9525" marR="9525" marT="9525" marB="0" anchor="b">
                    <a:lnL>
                      <a:noFill/>
                    </a:lnL>
                    <a:lnR>
                      <a:noFill/>
                    </a:lnR>
                    <a:lnT>
                      <a:noFill/>
                    </a:lnT>
                    <a:lnB>
                      <a:noFill/>
                    </a:lnB>
                  </a:tcPr>
                </a:tc>
                <a:extLst>
                  <a:ext uri="{0D108BD9-81ED-4DB2-BD59-A6C34878D82A}">
                    <a16:rowId xmlns:a16="http://schemas.microsoft.com/office/drawing/2014/main" val="3770583494"/>
                  </a:ext>
                </a:extLst>
              </a:tr>
              <a:tr h="505884">
                <a:tc>
                  <a:txBody>
                    <a:bodyPr/>
                    <a:lstStyle/>
                    <a:p>
                      <a:pPr algn="l" fontAlgn="b"/>
                      <a:r>
                        <a:rPr lang="en-US" sz="1600" b="0" i="0" u="none" strike="noStrike">
                          <a:solidFill>
                            <a:srgbClr val="000000"/>
                          </a:solidFill>
                          <a:effectLst/>
                          <a:latin typeface="Calibri" panose="020F0502020204030204" pitchFamily="34" charset="0"/>
                        </a:rPr>
                        <a:t>Manhattan Valley</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48,983</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24%</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11,755</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100</a:t>
                      </a:r>
                    </a:p>
                  </a:txBody>
                  <a:tcPr marL="9525" marR="9525" marT="9525" marB="0" anchor="b">
                    <a:lnL>
                      <a:noFill/>
                    </a:lnL>
                    <a:lnR>
                      <a:noFill/>
                    </a:lnR>
                    <a:lnT>
                      <a:noFill/>
                    </a:lnT>
                    <a:lnB>
                      <a:noFill/>
                    </a:lnB>
                  </a:tcPr>
                </a:tc>
                <a:extLst>
                  <a:ext uri="{0D108BD9-81ED-4DB2-BD59-A6C34878D82A}">
                    <a16:rowId xmlns:a16="http://schemas.microsoft.com/office/drawing/2014/main" val="281089632"/>
                  </a:ext>
                </a:extLst>
              </a:tr>
              <a:tr h="257788">
                <a:tc>
                  <a:txBody>
                    <a:bodyPr/>
                    <a:lstStyle/>
                    <a:p>
                      <a:pPr algn="l" fontAlgn="b"/>
                      <a:r>
                        <a:rPr lang="en-US" sz="1600" b="0" i="0" u="none" strike="noStrike">
                          <a:solidFill>
                            <a:srgbClr val="000000"/>
                          </a:solidFill>
                          <a:effectLst/>
                          <a:latin typeface="Calibri" panose="020F0502020204030204" pitchFamily="34" charset="0"/>
                        </a:rPr>
                        <a:t>Tribeca</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42,742</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22.20%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9,478</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73.5</a:t>
                      </a:r>
                    </a:p>
                  </a:txBody>
                  <a:tcPr marL="9525" marR="9525" marT="9525" marB="0" anchor="b">
                    <a:lnL>
                      <a:noFill/>
                    </a:lnL>
                    <a:lnR>
                      <a:noFill/>
                    </a:lnR>
                    <a:lnT>
                      <a:noFill/>
                    </a:lnT>
                    <a:lnB>
                      <a:noFill/>
                    </a:lnB>
                  </a:tcPr>
                </a:tc>
                <a:extLst>
                  <a:ext uri="{0D108BD9-81ED-4DB2-BD59-A6C34878D82A}">
                    <a16:rowId xmlns:a16="http://schemas.microsoft.com/office/drawing/2014/main" val="2407125953"/>
                  </a:ext>
                </a:extLst>
              </a:tr>
              <a:tr h="257788">
                <a:tc>
                  <a:txBody>
                    <a:bodyPr/>
                    <a:lstStyle/>
                    <a:p>
                      <a:pPr algn="l" fontAlgn="b"/>
                      <a:r>
                        <a:rPr lang="en-US" sz="1600" b="0" i="0" u="none" strike="noStrike">
                          <a:solidFill>
                            <a:srgbClr val="000000"/>
                          </a:solidFill>
                          <a:effectLst/>
                          <a:latin typeface="Calibri" panose="020F0502020204030204" pitchFamily="34" charset="0"/>
                        </a:rPr>
                        <a:t>Chelsea</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70,150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11.80%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8,267</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82.4</a:t>
                      </a:r>
                    </a:p>
                  </a:txBody>
                  <a:tcPr marL="9525" marR="9525" marT="9525" marB="0" anchor="b">
                    <a:lnL>
                      <a:noFill/>
                    </a:lnL>
                    <a:lnR>
                      <a:noFill/>
                    </a:lnR>
                    <a:lnT>
                      <a:noFill/>
                    </a:lnT>
                    <a:lnB>
                      <a:noFill/>
                    </a:lnB>
                  </a:tcPr>
                </a:tc>
                <a:extLst>
                  <a:ext uri="{0D108BD9-81ED-4DB2-BD59-A6C34878D82A}">
                    <a16:rowId xmlns:a16="http://schemas.microsoft.com/office/drawing/2014/main" val="966117695"/>
                  </a:ext>
                </a:extLst>
              </a:tr>
              <a:tr h="391179">
                <a:tc>
                  <a:txBody>
                    <a:bodyPr/>
                    <a:lstStyle/>
                    <a:p>
                      <a:pPr algn="l" fontAlgn="b"/>
                      <a:r>
                        <a:rPr lang="en-US" sz="1600" b="0" i="0" u="none" strike="noStrike">
                          <a:solidFill>
                            <a:srgbClr val="000000"/>
                          </a:solidFill>
                          <a:effectLst/>
                          <a:latin typeface="Calibri" panose="020F0502020204030204" pitchFamily="34" charset="0"/>
                        </a:rPr>
                        <a:t>Hudson Yards</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70,150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11.80%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8,267</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82.4</a:t>
                      </a:r>
                    </a:p>
                  </a:txBody>
                  <a:tcPr marL="9525" marR="9525" marT="9525" marB="0" anchor="b">
                    <a:lnL>
                      <a:noFill/>
                    </a:lnL>
                    <a:lnR>
                      <a:noFill/>
                    </a:lnR>
                    <a:lnT>
                      <a:noFill/>
                    </a:lnT>
                    <a:lnB>
                      <a:noFill/>
                    </a:lnB>
                  </a:tcPr>
                </a:tc>
                <a:extLst>
                  <a:ext uri="{0D108BD9-81ED-4DB2-BD59-A6C34878D82A}">
                    <a16:rowId xmlns:a16="http://schemas.microsoft.com/office/drawing/2014/main" val="4219393126"/>
                  </a:ext>
                </a:extLst>
              </a:tr>
              <a:tr h="257788">
                <a:tc>
                  <a:txBody>
                    <a:bodyPr/>
                    <a:lstStyle/>
                    <a:p>
                      <a:pPr algn="l" fontAlgn="b"/>
                      <a:r>
                        <a:rPr lang="en-US" sz="1600" b="0" i="0" u="none" strike="noStrike">
                          <a:solidFill>
                            <a:srgbClr val="000000"/>
                          </a:solidFill>
                          <a:effectLst/>
                          <a:latin typeface="Calibri" panose="020F0502020204030204" pitchFamily="34" charset="0"/>
                        </a:rPr>
                        <a:t>Murray Hill</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50,742</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16.20%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8,233</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151.5</a:t>
                      </a:r>
                    </a:p>
                  </a:txBody>
                  <a:tcPr marL="9525" marR="9525" marT="9525" marB="0" anchor="b">
                    <a:lnL>
                      <a:noFill/>
                    </a:lnL>
                    <a:lnR>
                      <a:noFill/>
                    </a:lnR>
                    <a:lnT>
                      <a:noFill/>
                    </a:lnT>
                    <a:lnB>
                      <a:noFill/>
                    </a:lnB>
                  </a:tcPr>
                </a:tc>
                <a:extLst>
                  <a:ext uri="{0D108BD9-81ED-4DB2-BD59-A6C34878D82A}">
                    <a16:rowId xmlns:a16="http://schemas.microsoft.com/office/drawing/2014/main" val="1103076273"/>
                  </a:ext>
                </a:extLst>
              </a:tr>
              <a:tr h="505884">
                <a:tc>
                  <a:txBody>
                    <a:bodyPr/>
                    <a:lstStyle/>
                    <a:p>
                      <a:pPr algn="l" fontAlgn="b"/>
                      <a:r>
                        <a:rPr lang="en-US" sz="1600" b="0" i="0" u="none" strike="noStrike" dirty="0">
                          <a:solidFill>
                            <a:srgbClr val="000000"/>
                          </a:solidFill>
                          <a:effectLst/>
                          <a:latin typeface="Calibri" panose="020F0502020204030204" pitchFamily="34" charset="0"/>
                        </a:rPr>
                        <a:t>Battery Park City</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39,699</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20.20%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8,016</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82.7</a:t>
                      </a:r>
                    </a:p>
                  </a:txBody>
                  <a:tcPr marL="9525" marR="9525" marT="9525" marB="0" anchor="b">
                    <a:lnL>
                      <a:noFill/>
                    </a:lnL>
                    <a:lnR>
                      <a:noFill/>
                    </a:lnR>
                    <a:lnT>
                      <a:noFill/>
                    </a:lnT>
                    <a:lnB>
                      <a:noFill/>
                    </a:lnB>
                  </a:tcPr>
                </a:tc>
                <a:extLst>
                  <a:ext uri="{0D108BD9-81ED-4DB2-BD59-A6C34878D82A}">
                    <a16:rowId xmlns:a16="http://schemas.microsoft.com/office/drawing/2014/main" val="29122762"/>
                  </a:ext>
                </a:extLst>
              </a:tr>
            </a:tbl>
          </a:graphicData>
        </a:graphic>
      </p:graphicFrame>
    </p:spTree>
    <p:extLst>
      <p:ext uri="{BB962C8B-B14F-4D97-AF65-F5344CB8AC3E}">
        <p14:creationId xmlns:p14="http://schemas.microsoft.com/office/powerpoint/2010/main" val="2706247830"/>
      </p:ext>
    </p:extLst>
  </p:cSld>
  <p:clrMapOvr>
    <a:masterClrMapping/>
  </p:clrMapOvr>
  <p:transition advClick="0"/>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30D71-CBD1-C340-B16A-5786A11F5622}"/>
              </a:ext>
            </a:extLst>
          </p:cNvPr>
          <p:cNvSpPr>
            <a:spLocks noGrp="1"/>
          </p:cNvSpPr>
          <p:nvPr>
            <p:ph type="ctrTitle"/>
          </p:nvPr>
        </p:nvSpPr>
        <p:spPr>
          <a:xfrm>
            <a:off x="407392" y="2315255"/>
            <a:ext cx="8329215" cy="1470025"/>
          </a:xfrm>
        </p:spPr>
        <p:txBody>
          <a:bodyPr/>
          <a:lstStyle/>
          <a:p>
            <a:r>
              <a:rPr lang="en-US" dirty="0"/>
              <a:t>Part3 Explore Chinese restaurants </a:t>
            </a:r>
            <a:br>
              <a:rPr lang="en-US" dirty="0"/>
            </a:br>
            <a:r>
              <a:rPr lang="en-US" dirty="0"/>
              <a:t>(numbers and proportion)</a:t>
            </a:r>
            <a:br>
              <a:rPr lang="en-US" dirty="0"/>
            </a:br>
            <a:endParaRPr lang="en-US" dirty="0"/>
          </a:p>
        </p:txBody>
      </p:sp>
    </p:spTree>
    <p:extLst>
      <p:ext uri="{BB962C8B-B14F-4D97-AF65-F5344CB8AC3E}">
        <p14:creationId xmlns:p14="http://schemas.microsoft.com/office/powerpoint/2010/main" val="1804558720"/>
      </p:ext>
    </p:extLst>
  </p:cSld>
  <p:clrMapOvr>
    <a:masterClrMapping/>
  </p:clrMapOvr>
  <p:transition advClick="0"/>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D581-9D67-0F48-832B-89B8D03D43B5}"/>
              </a:ext>
            </a:extLst>
          </p:cNvPr>
          <p:cNvSpPr>
            <a:spLocks noGrp="1"/>
          </p:cNvSpPr>
          <p:nvPr>
            <p:ph type="subTitle" idx="1"/>
          </p:nvPr>
        </p:nvSpPr>
        <p:spPr>
          <a:xfrm>
            <a:off x="539474" y="1047890"/>
            <a:ext cx="7412165" cy="691290"/>
          </a:xfrm>
        </p:spPr>
        <p:txBody>
          <a:bodyPr/>
          <a:lstStyle/>
          <a:p>
            <a:r>
              <a:rPr lang="en-US" dirty="0"/>
              <a:t>Total restaurant numbers in candidate neighborhoods</a:t>
            </a:r>
          </a:p>
        </p:txBody>
      </p:sp>
      <p:pic>
        <p:nvPicPr>
          <p:cNvPr id="2" name="Picture 1">
            <a:extLst>
              <a:ext uri="{FF2B5EF4-FFF2-40B4-BE49-F238E27FC236}">
                <a16:creationId xmlns:a16="http://schemas.microsoft.com/office/drawing/2014/main" id="{9A4A7E23-DB4D-9644-A572-CBA40E46B60C}"/>
              </a:ext>
            </a:extLst>
          </p:cNvPr>
          <p:cNvPicPr>
            <a:picLocks noChangeAspect="1"/>
          </p:cNvPicPr>
          <p:nvPr/>
        </p:nvPicPr>
        <p:blipFill>
          <a:blip r:embed="rId2"/>
          <a:stretch>
            <a:fillRect/>
          </a:stretch>
        </p:blipFill>
        <p:spPr>
          <a:xfrm>
            <a:off x="539475" y="2008015"/>
            <a:ext cx="6271525" cy="4653376"/>
          </a:xfrm>
          <a:prstGeom prst="rect">
            <a:avLst/>
          </a:prstGeom>
        </p:spPr>
      </p:pic>
    </p:spTree>
    <p:extLst>
      <p:ext uri="{BB962C8B-B14F-4D97-AF65-F5344CB8AC3E}">
        <p14:creationId xmlns:p14="http://schemas.microsoft.com/office/powerpoint/2010/main" val="498564320"/>
      </p:ext>
    </p:extLst>
  </p:cSld>
  <p:clrMapOvr>
    <a:masterClrMapping/>
  </p:clrMapOvr>
  <p:transition advClick="0"/>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D581-9D67-0F48-832B-89B8D03D43B5}"/>
              </a:ext>
            </a:extLst>
          </p:cNvPr>
          <p:cNvSpPr>
            <a:spLocks noGrp="1"/>
          </p:cNvSpPr>
          <p:nvPr>
            <p:ph type="subTitle" idx="1"/>
          </p:nvPr>
        </p:nvSpPr>
        <p:spPr>
          <a:xfrm>
            <a:off x="539475" y="1047890"/>
            <a:ext cx="7143330" cy="691290"/>
          </a:xfrm>
        </p:spPr>
        <p:txBody>
          <a:bodyPr/>
          <a:lstStyle/>
          <a:p>
            <a:r>
              <a:rPr lang="en-US" dirty="0"/>
              <a:t>Popular catering category in candidate neighborhoods</a:t>
            </a:r>
          </a:p>
        </p:txBody>
      </p:sp>
      <p:pic>
        <p:nvPicPr>
          <p:cNvPr id="2" name="Picture 1">
            <a:extLst>
              <a:ext uri="{FF2B5EF4-FFF2-40B4-BE49-F238E27FC236}">
                <a16:creationId xmlns:a16="http://schemas.microsoft.com/office/drawing/2014/main" id="{2C8CAD3E-9E2C-A54D-9692-B56D3F594CB5}"/>
              </a:ext>
            </a:extLst>
          </p:cNvPr>
          <p:cNvPicPr>
            <a:picLocks noChangeAspect="1"/>
          </p:cNvPicPr>
          <p:nvPr/>
        </p:nvPicPr>
        <p:blipFill>
          <a:blip r:embed="rId2"/>
          <a:stretch>
            <a:fillRect/>
          </a:stretch>
        </p:blipFill>
        <p:spPr>
          <a:xfrm>
            <a:off x="155425" y="1664217"/>
            <a:ext cx="7312370" cy="5183058"/>
          </a:xfrm>
          <a:prstGeom prst="rect">
            <a:avLst/>
          </a:prstGeom>
        </p:spPr>
      </p:pic>
      <p:sp>
        <p:nvSpPr>
          <p:cNvPr id="4" name="TextBox 3">
            <a:extLst>
              <a:ext uri="{FF2B5EF4-FFF2-40B4-BE49-F238E27FC236}">
                <a16:creationId xmlns:a16="http://schemas.microsoft.com/office/drawing/2014/main" id="{A99B2B6F-8431-8445-B6FF-B8D96BAF1DB7}"/>
              </a:ext>
            </a:extLst>
          </p:cNvPr>
          <p:cNvSpPr txBox="1"/>
          <p:nvPr/>
        </p:nvSpPr>
        <p:spPr>
          <a:xfrm>
            <a:off x="6876300" y="2392065"/>
            <a:ext cx="2112275" cy="2308324"/>
          </a:xfrm>
          <a:prstGeom prst="rect">
            <a:avLst/>
          </a:prstGeom>
          <a:noFill/>
        </p:spPr>
        <p:txBody>
          <a:bodyPr wrap="square" rtlCol="0">
            <a:spAutoFit/>
          </a:bodyPr>
          <a:lstStyle/>
          <a:p>
            <a:r>
              <a:rPr lang="en-US" dirty="0"/>
              <a:t>There are only 35 Chinese Restaurants comparing to the high proportion of Asian immigrants, which means there is a big market left.</a:t>
            </a:r>
          </a:p>
        </p:txBody>
      </p:sp>
    </p:spTree>
    <p:extLst>
      <p:ext uri="{BB962C8B-B14F-4D97-AF65-F5344CB8AC3E}">
        <p14:creationId xmlns:p14="http://schemas.microsoft.com/office/powerpoint/2010/main" val="2484058368"/>
      </p:ext>
    </p:extLst>
  </p:cSld>
  <p:clrMapOvr>
    <a:masterClrMapping/>
  </p:clrMapOvr>
  <p:transition advClick="0"/>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D581-9D67-0F48-832B-89B8D03D43B5}"/>
              </a:ext>
            </a:extLst>
          </p:cNvPr>
          <p:cNvSpPr>
            <a:spLocks noGrp="1"/>
          </p:cNvSpPr>
          <p:nvPr>
            <p:ph type="subTitle" idx="1"/>
          </p:nvPr>
        </p:nvSpPr>
        <p:spPr>
          <a:xfrm>
            <a:off x="539475" y="943841"/>
            <a:ext cx="6400800" cy="691290"/>
          </a:xfrm>
        </p:spPr>
        <p:txBody>
          <a:bodyPr/>
          <a:lstStyle/>
          <a:p>
            <a:r>
              <a:rPr lang="en-US" dirty="0"/>
              <a:t>Proportion of Chinese Restaurant</a:t>
            </a:r>
          </a:p>
        </p:txBody>
      </p:sp>
      <p:graphicFrame>
        <p:nvGraphicFramePr>
          <p:cNvPr id="2" name="Table 1">
            <a:extLst>
              <a:ext uri="{FF2B5EF4-FFF2-40B4-BE49-F238E27FC236}">
                <a16:creationId xmlns:a16="http://schemas.microsoft.com/office/drawing/2014/main" id="{39508B57-9BAF-FF4C-9EAF-51DE9B1FC68A}"/>
              </a:ext>
            </a:extLst>
          </p:cNvPr>
          <p:cNvGraphicFramePr>
            <a:graphicFrameLocks noGrp="1"/>
          </p:cNvGraphicFramePr>
          <p:nvPr>
            <p:extLst>
              <p:ext uri="{D42A27DB-BD31-4B8C-83A1-F6EECF244321}">
                <p14:modId xmlns:p14="http://schemas.microsoft.com/office/powerpoint/2010/main" val="510557924"/>
              </p:ext>
            </p:extLst>
          </p:nvPr>
        </p:nvGraphicFramePr>
        <p:xfrm>
          <a:off x="654690" y="1431940"/>
          <a:ext cx="7335357" cy="5273604"/>
        </p:xfrm>
        <a:graphic>
          <a:graphicData uri="http://schemas.openxmlformats.org/drawingml/2006/table">
            <a:tbl>
              <a:tblPr/>
              <a:tblGrid>
                <a:gridCol w="1222560">
                  <a:extLst>
                    <a:ext uri="{9D8B030D-6E8A-4147-A177-3AD203B41FA5}">
                      <a16:colId xmlns:a16="http://schemas.microsoft.com/office/drawing/2014/main" val="1980081386"/>
                    </a:ext>
                  </a:extLst>
                </a:gridCol>
                <a:gridCol w="1196955">
                  <a:extLst>
                    <a:ext uri="{9D8B030D-6E8A-4147-A177-3AD203B41FA5}">
                      <a16:colId xmlns:a16="http://schemas.microsoft.com/office/drawing/2014/main" val="4236313153"/>
                    </a:ext>
                  </a:extLst>
                </a:gridCol>
                <a:gridCol w="1190555">
                  <a:extLst>
                    <a:ext uri="{9D8B030D-6E8A-4147-A177-3AD203B41FA5}">
                      <a16:colId xmlns:a16="http://schemas.microsoft.com/office/drawing/2014/main" val="670460303"/>
                    </a:ext>
                  </a:extLst>
                </a:gridCol>
                <a:gridCol w="1280167">
                  <a:extLst>
                    <a:ext uri="{9D8B030D-6E8A-4147-A177-3AD203B41FA5}">
                      <a16:colId xmlns:a16="http://schemas.microsoft.com/office/drawing/2014/main" val="2185140616"/>
                    </a:ext>
                  </a:extLst>
                </a:gridCol>
                <a:gridCol w="1222560">
                  <a:extLst>
                    <a:ext uri="{9D8B030D-6E8A-4147-A177-3AD203B41FA5}">
                      <a16:colId xmlns:a16="http://schemas.microsoft.com/office/drawing/2014/main" val="3581751076"/>
                    </a:ext>
                  </a:extLst>
                </a:gridCol>
                <a:gridCol w="1222560">
                  <a:extLst>
                    <a:ext uri="{9D8B030D-6E8A-4147-A177-3AD203B41FA5}">
                      <a16:colId xmlns:a16="http://schemas.microsoft.com/office/drawing/2014/main" val="1583759260"/>
                    </a:ext>
                  </a:extLst>
                </a:gridCol>
              </a:tblGrid>
              <a:tr h="861864">
                <a:tc>
                  <a:txBody>
                    <a:bodyPr/>
                    <a:lstStyle/>
                    <a:p>
                      <a:pPr algn="l" fontAlgn="b"/>
                      <a:r>
                        <a:rPr lang="en-US" sz="2000" b="0" i="0" u="none" strike="noStrike" dirty="0">
                          <a:solidFill>
                            <a:srgbClr val="000000"/>
                          </a:solidFill>
                          <a:effectLst/>
                          <a:latin typeface="Calibri" panose="020F0502020204030204" pitchFamily="34" charset="0"/>
                        </a:rPr>
                        <a:t>Neighborhood</a:t>
                      </a:r>
                    </a:p>
                  </a:txBody>
                  <a:tcPr marL="9525" marR="9525" marT="9525" marB="0" anchor="b">
                    <a:lnL>
                      <a:noFill/>
                    </a:lnL>
                    <a:lnR>
                      <a:noFill/>
                    </a:lnR>
                    <a:lnT>
                      <a:noFill/>
                    </a:lnT>
                    <a:lnB>
                      <a:noFill/>
                    </a:lnB>
                    <a:gradFill>
                      <a:gsLst>
                        <a:gs pos="0">
                          <a:schemeClr val="accent1">
                            <a:satMod val="103000"/>
                            <a:lumMod val="102000"/>
                            <a:tint val="94000"/>
                          </a:schemeClr>
                        </a:gs>
                        <a:gs pos="83000">
                          <a:schemeClr val="accent1">
                            <a:satMod val="110000"/>
                            <a:lumMod val="100000"/>
                            <a:shade val="100000"/>
                          </a:schemeClr>
                        </a:gs>
                        <a:gs pos="100000">
                          <a:schemeClr val="accent1">
                            <a:lumMod val="99000"/>
                            <a:satMod val="120000"/>
                            <a:shade val="78000"/>
                          </a:schemeClr>
                        </a:gs>
                      </a:gsLst>
                      <a:lin ang="5400000" scaled="0"/>
                    </a:gradFill>
                  </a:tcPr>
                </a:tc>
                <a:tc>
                  <a:txBody>
                    <a:bodyPr/>
                    <a:lstStyle/>
                    <a:p>
                      <a:pPr algn="l" fontAlgn="b"/>
                      <a:r>
                        <a:rPr lang="en-US" sz="2000" b="0" i="0" u="none" strike="noStrike" dirty="0" err="1">
                          <a:solidFill>
                            <a:srgbClr val="000000"/>
                          </a:solidFill>
                          <a:effectLst/>
                          <a:latin typeface="Calibri" panose="020F0502020204030204" pitchFamily="34" charset="0"/>
                        </a:rPr>
                        <a:t>Total_population</a:t>
                      </a:r>
                      <a:endParaRPr lang="en-US" sz="20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gradFill>
                      <a:gsLst>
                        <a:gs pos="0">
                          <a:schemeClr val="accent1">
                            <a:satMod val="103000"/>
                            <a:lumMod val="102000"/>
                            <a:tint val="94000"/>
                          </a:schemeClr>
                        </a:gs>
                        <a:gs pos="83000">
                          <a:schemeClr val="accent1">
                            <a:satMod val="110000"/>
                            <a:lumMod val="100000"/>
                            <a:shade val="100000"/>
                          </a:schemeClr>
                        </a:gs>
                        <a:gs pos="100000">
                          <a:schemeClr val="accent1">
                            <a:lumMod val="99000"/>
                            <a:satMod val="120000"/>
                            <a:shade val="78000"/>
                          </a:schemeClr>
                        </a:gs>
                      </a:gsLst>
                      <a:lin ang="5400000" scaled="0"/>
                    </a:gradFill>
                  </a:tcPr>
                </a:tc>
                <a:tc>
                  <a:txBody>
                    <a:bodyPr/>
                    <a:lstStyle/>
                    <a:p>
                      <a:pPr algn="l" fontAlgn="b"/>
                      <a:r>
                        <a:rPr lang="en-US" sz="2000" b="0" i="0" u="none" strike="noStrike" dirty="0" err="1">
                          <a:solidFill>
                            <a:srgbClr val="000000"/>
                          </a:solidFill>
                          <a:effectLst/>
                          <a:latin typeface="Calibri" panose="020F0502020204030204" pitchFamily="34" charset="0"/>
                        </a:rPr>
                        <a:t>Asian_percentage</a:t>
                      </a:r>
                      <a:endParaRPr lang="en-US" sz="20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gradFill>
                      <a:gsLst>
                        <a:gs pos="0">
                          <a:schemeClr val="accent1">
                            <a:satMod val="103000"/>
                            <a:lumMod val="102000"/>
                            <a:tint val="94000"/>
                          </a:schemeClr>
                        </a:gs>
                        <a:gs pos="83000">
                          <a:schemeClr val="accent1">
                            <a:satMod val="110000"/>
                            <a:lumMod val="100000"/>
                            <a:shade val="100000"/>
                          </a:schemeClr>
                        </a:gs>
                        <a:gs pos="100000">
                          <a:schemeClr val="accent1">
                            <a:lumMod val="99000"/>
                            <a:satMod val="120000"/>
                            <a:shade val="78000"/>
                          </a:schemeClr>
                        </a:gs>
                      </a:gsLst>
                      <a:lin ang="5400000" scaled="0"/>
                    </a:gradFill>
                  </a:tcPr>
                </a:tc>
                <a:tc>
                  <a:txBody>
                    <a:bodyPr/>
                    <a:lstStyle/>
                    <a:p>
                      <a:pPr algn="l" fontAlgn="b"/>
                      <a:r>
                        <a:rPr lang="en-US" sz="2000" b="0" i="0" u="none" strike="noStrike" dirty="0" err="1">
                          <a:solidFill>
                            <a:srgbClr val="000000"/>
                          </a:solidFill>
                          <a:effectLst/>
                          <a:latin typeface="Calibri" panose="020F0502020204030204" pitchFamily="34" charset="0"/>
                        </a:rPr>
                        <a:t>Asian_population</a:t>
                      </a:r>
                      <a:endParaRPr lang="en-US" sz="20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gradFill>
                      <a:gsLst>
                        <a:gs pos="0">
                          <a:schemeClr val="accent1">
                            <a:satMod val="103000"/>
                            <a:lumMod val="102000"/>
                            <a:tint val="94000"/>
                          </a:schemeClr>
                        </a:gs>
                        <a:gs pos="83000">
                          <a:schemeClr val="accent1">
                            <a:satMod val="110000"/>
                            <a:lumMod val="100000"/>
                            <a:shade val="100000"/>
                          </a:schemeClr>
                        </a:gs>
                        <a:gs pos="100000">
                          <a:schemeClr val="accent1">
                            <a:lumMod val="99000"/>
                            <a:satMod val="120000"/>
                            <a:shade val="78000"/>
                          </a:schemeClr>
                        </a:gs>
                      </a:gsLst>
                      <a:lin ang="5400000" scaled="0"/>
                    </a:gradFill>
                  </a:tcPr>
                </a:tc>
                <a:tc>
                  <a:txBody>
                    <a:bodyPr/>
                    <a:lstStyle/>
                    <a:p>
                      <a:pPr algn="l" fontAlgn="b"/>
                      <a:r>
                        <a:rPr lang="en-US" sz="2000" b="0" i="0" u="none" strike="noStrike" dirty="0" err="1">
                          <a:solidFill>
                            <a:srgbClr val="000000"/>
                          </a:solidFill>
                          <a:effectLst/>
                          <a:latin typeface="Calibri" panose="020F0502020204030204" pitchFamily="34" charset="0"/>
                        </a:rPr>
                        <a:t>population_density</a:t>
                      </a:r>
                      <a:endParaRPr lang="en-US" sz="20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gradFill>
                      <a:gsLst>
                        <a:gs pos="0">
                          <a:schemeClr val="accent1">
                            <a:satMod val="103000"/>
                            <a:lumMod val="102000"/>
                            <a:tint val="94000"/>
                          </a:schemeClr>
                        </a:gs>
                        <a:gs pos="83000">
                          <a:schemeClr val="accent1">
                            <a:satMod val="110000"/>
                            <a:lumMod val="100000"/>
                            <a:shade val="100000"/>
                          </a:schemeClr>
                        </a:gs>
                        <a:gs pos="100000">
                          <a:schemeClr val="accent1">
                            <a:lumMod val="99000"/>
                            <a:satMod val="120000"/>
                            <a:shade val="78000"/>
                          </a:schemeClr>
                        </a:gs>
                      </a:gsLst>
                      <a:lin ang="5400000" scaled="0"/>
                    </a:gradFill>
                  </a:tcPr>
                </a:tc>
                <a:tc>
                  <a:txBody>
                    <a:bodyPr/>
                    <a:lstStyle/>
                    <a:p>
                      <a:pPr algn="l" fontAlgn="b"/>
                      <a:r>
                        <a:rPr lang="en-US" sz="2000" b="0" i="0" u="none" strike="noStrike" dirty="0" err="1">
                          <a:solidFill>
                            <a:srgbClr val="000000"/>
                          </a:solidFill>
                          <a:effectLst/>
                          <a:latin typeface="Calibri" panose="020F0502020204030204" pitchFamily="34" charset="0"/>
                        </a:rPr>
                        <a:t>Chinese_Restaurant_percentage</a:t>
                      </a:r>
                      <a:endParaRPr lang="en-US" sz="20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gradFill>
                      <a:gsLst>
                        <a:gs pos="0">
                          <a:schemeClr val="accent1">
                            <a:satMod val="103000"/>
                            <a:lumMod val="102000"/>
                            <a:tint val="94000"/>
                          </a:schemeClr>
                        </a:gs>
                        <a:gs pos="83000">
                          <a:schemeClr val="accent1">
                            <a:satMod val="110000"/>
                            <a:lumMod val="100000"/>
                            <a:shade val="100000"/>
                          </a:schemeClr>
                        </a:gs>
                        <a:gs pos="100000">
                          <a:schemeClr val="accent1">
                            <a:lumMod val="99000"/>
                            <a:satMod val="120000"/>
                            <a:shade val="78000"/>
                          </a:schemeClr>
                        </a:gs>
                      </a:gsLst>
                      <a:lin ang="5400000" scaled="0"/>
                    </a:gradFill>
                  </a:tcPr>
                </a:tc>
                <a:extLst>
                  <a:ext uri="{0D108BD9-81ED-4DB2-BD59-A6C34878D82A}">
                    <a16:rowId xmlns:a16="http://schemas.microsoft.com/office/drawing/2014/main" val="2070857760"/>
                  </a:ext>
                </a:extLst>
              </a:tr>
              <a:tr h="236346">
                <a:tc>
                  <a:txBody>
                    <a:bodyPr/>
                    <a:lstStyle/>
                    <a:p>
                      <a:pPr algn="l" fontAlgn="b"/>
                      <a:r>
                        <a:rPr lang="en-US" sz="1600" b="0" i="0" u="none" strike="noStrike" dirty="0">
                          <a:solidFill>
                            <a:srgbClr val="000000"/>
                          </a:solidFill>
                          <a:effectLst/>
                          <a:latin typeface="Calibri" panose="020F0502020204030204" pitchFamily="34" charset="0"/>
                        </a:rPr>
                        <a:t>Chinatown</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47,844</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63.90%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30,572</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144</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33.00%</a:t>
                      </a:r>
                    </a:p>
                  </a:txBody>
                  <a:tcPr marL="9525" marR="9525" marT="9525" marB="0" anchor="b">
                    <a:lnL>
                      <a:noFill/>
                    </a:lnL>
                    <a:lnR>
                      <a:noFill/>
                    </a:lnR>
                    <a:lnT>
                      <a:noFill/>
                    </a:lnT>
                    <a:lnB>
                      <a:noFill/>
                    </a:lnB>
                  </a:tcPr>
                </a:tc>
                <a:extLst>
                  <a:ext uri="{0D108BD9-81ED-4DB2-BD59-A6C34878D82A}">
                    <a16:rowId xmlns:a16="http://schemas.microsoft.com/office/drawing/2014/main" val="205873141"/>
                  </a:ext>
                </a:extLst>
              </a:tr>
              <a:tr h="463807">
                <a:tc>
                  <a:txBody>
                    <a:bodyPr/>
                    <a:lstStyle/>
                    <a:p>
                      <a:pPr algn="l" fontAlgn="b"/>
                      <a:r>
                        <a:rPr lang="en-US" sz="1600" b="0" i="0" u="none" strike="noStrike">
                          <a:solidFill>
                            <a:srgbClr val="000000"/>
                          </a:solidFill>
                          <a:effectLst/>
                          <a:latin typeface="Calibri" panose="020F0502020204030204" pitchFamily="34" charset="0"/>
                        </a:rPr>
                        <a:t>Lower East Side</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72,957</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24.90%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18,166</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136.1</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5.00%</a:t>
                      </a:r>
                    </a:p>
                  </a:txBody>
                  <a:tcPr marL="9525" marR="9525" marT="9525" marB="0" anchor="b">
                    <a:lnL>
                      <a:noFill/>
                    </a:lnL>
                    <a:lnR>
                      <a:noFill/>
                    </a:lnR>
                    <a:lnT>
                      <a:noFill/>
                    </a:lnT>
                    <a:lnB>
                      <a:noFill/>
                    </a:lnB>
                  </a:tcPr>
                </a:tc>
                <a:extLst>
                  <a:ext uri="{0D108BD9-81ED-4DB2-BD59-A6C34878D82A}">
                    <a16:rowId xmlns:a16="http://schemas.microsoft.com/office/drawing/2014/main" val="3567007429"/>
                  </a:ext>
                </a:extLst>
              </a:tr>
              <a:tr h="463807">
                <a:tc>
                  <a:txBody>
                    <a:bodyPr/>
                    <a:lstStyle/>
                    <a:p>
                      <a:pPr algn="l" fontAlgn="b"/>
                      <a:r>
                        <a:rPr lang="en-US" sz="1600" b="0" i="0" u="none" strike="noStrike">
                          <a:solidFill>
                            <a:srgbClr val="000000"/>
                          </a:solidFill>
                          <a:effectLst/>
                          <a:latin typeface="Calibri" panose="020F0502020204030204" pitchFamily="34" charset="0"/>
                        </a:rPr>
                        <a:t>Manhattan Valley</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48,983</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24%</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11,755</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100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4.00%</a:t>
                      </a:r>
                    </a:p>
                  </a:txBody>
                  <a:tcPr marL="9525" marR="9525" marT="9525" marB="0" anchor="b">
                    <a:lnL>
                      <a:noFill/>
                    </a:lnL>
                    <a:lnR>
                      <a:noFill/>
                    </a:lnR>
                    <a:lnT>
                      <a:noFill/>
                    </a:lnT>
                    <a:lnB>
                      <a:noFill/>
                    </a:lnB>
                  </a:tcPr>
                </a:tc>
                <a:extLst>
                  <a:ext uri="{0D108BD9-81ED-4DB2-BD59-A6C34878D82A}">
                    <a16:rowId xmlns:a16="http://schemas.microsoft.com/office/drawing/2014/main" val="3230464519"/>
                  </a:ext>
                </a:extLst>
              </a:tr>
              <a:tr h="236346">
                <a:tc>
                  <a:txBody>
                    <a:bodyPr/>
                    <a:lstStyle/>
                    <a:p>
                      <a:pPr algn="l" fontAlgn="b"/>
                      <a:r>
                        <a:rPr lang="en-US" sz="1600" b="0" i="0" u="none" strike="noStrike">
                          <a:solidFill>
                            <a:srgbClr val="000000"/>
                          </a:solidFill>
                          <a:effectLst/>
                          <a:latin typeface="Calibri" panose="020F0502020204030204" pitchFamily="34" charset="0"/>
                        </a:rPr>
                        <a:t>Tribeca</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42,742</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22.20%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9,478</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73.5</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3.00%</a:t>
                      </a:r>
                    </a:p>
                  </a:txBody>
                  <a:tcPr marL="9525" marR="9525" marT="9525" marB="0" anchor="b">
                    <a:lnL>
                      <a:noFill/>
                    </a:lnL>
                    <a:lnR>
                      <a:noFill/>
                    </a:lnR>
                    <a:lnT>
                      <a:noFill/>
                    </a:lnT>
                    <a:lnB>
                      <a:noFill/>
                    </a:lnB>
                  </a:tcPr>
                </a:tc>
                <a:extLst>
                  <a:ext uri="{0D108BD9-81ED-4DB2-BD59-A6C34878D82A}">
                    <a16:rowId xmlns:a16="http://schemas.microsoft.com/office/drawing/2014/main" val="4105858659"/>
                  </a:ext>
                </a:extLst>
              </a:tr>
              <a:tr h="463807">
                <a:tc>
                  <a:txBody>
                    <a:bodyPr/>
                    <a:lstStyle/>
                    <a:p>
                      <a:pPr algn="l" fontAlgn="b"/>
                      <a:r>
                        <a:rPr lang="en-US" sz="1600" b="0" i="0" u="none" strike="noStrike">
                          <a:solidFill>
                            <a:srgbClr val="000000"/>
                          </a:solidFill>
                          <a:effectLst/>
                          <a:latin typeface="Calibri" panose="020F0502020204030204" pitchFamily="34" charset="0"/>
                        </a:rPr>
                        <a:t>Battery Park City</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39,699</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20.20%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8,016</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82.7</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0.10%</a:t>
                      </a:r>
                    </a:p>
                  </a:txBody>
                  <a:tcPr marL="9525" marR="9525" marT="9525" marB="0" anchor="b">
                    <a:lnL>
                      <a:noFill/>
                    </a:lnL>
                    <a:lnR>
                      <a:noFill/>
                    </a:lnR>
                    <a:lnT>
                      <a:noFill/>
                    </a:lnT>
                    <a:lnB>
                      <a:noFill/>
                    </a:lnB>
                  </a:tcPr>
                </a:tc>
                <a:extLst>
                  <a:ext uri="{0D108BD9-81ED-4DB2-BD59-A6C34878D82A}">
                    <a16:rowId xmlns:a16="http://schemas.microsoft.com/office/drawing/2014/main" val="1193729887"/>
                  </a:ext>
                </a:extLst>
              </a:tr>
              <a:tr h="236346">
                <a:tc>
                  <a:txBody>
                    <a:bodyPr/>
                    <a:lstStyle/>
                    <a:p>
                      <a:pPr algn="l" fontAlgn="b"/>
                      <a:r>
                        <a:rPr lang="en-US" sz="1600" b="0" i="0" u="none" strike="noStrike" dirty="0">
                          <a:solidFill>
                            <a:srgbClr val="000000"/>
                          </a:solidFill>
                          <a:effectLst/>
                          <a:latin typeface="Calibri" panose="020F0502020204030204" pitchFamily="34" charset="0"/>
                        </a:rPr>
                        <a:t>Murray Hill</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50,742</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16.20%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8,233</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151.5</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2.00%</a:t>
                      </a:r>
                    </a:p>
                  </a:txBody>
                  <a:tcPr marL="9525" marR="9525" marT="9525" marB="0" anchor="b">
                    <a:lnL>
                      <a:noFill/>
                    </a:lnL>
                    <a:lnR>
                      <a:noFill/>
                    </a:lnR>
                    <a:lnT>
                      <a:noFill/>
                    </a:lnT>
                    <a:lnB>
                      <a:noFill/>
                    </a:lnB>
                  </a:tcPr>
                </a:tc>
                <a:extLst>
                  <a:ext uri="{0D108BD9-81ED-4DB2-BD59-A6C34878D82A}">
                    <a16:rowId xmlns:a16="http://schemas.microsoft.com/office/drawing/2014/main" val="2403422075"/>
                  </a:ext>
                </a:extLst>
              </a:tr>
              <a:tr h="463807">
                <a:tc>
                  <a:txBody>
                    <a:bodyPr/>
                    <a:lstStyle/>
                    <a:p>
                      <a:pPr algn="l" fontAlgn="b"/>
                      <a:r>
                        <a:rPr lang="en-US" sz="1600" b="0" i="0" u="none" strike="noStrike">
                          <a:solidFill>
                            <a:srgbClr val="000000"/>
                          </a:solidFill>
                          <a:effectLst/>
                          <a:latin typeface="Calibri" panose="020F0502020204030204" pitchFamily="34" charset="0"/>
                        </a:rPr>
                        <a:t>Morningside Heights</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55,929</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13.30%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7,462</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120.2</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0.10%</a:t>
                      </a:r>
                    </a:p>
                  </a:txBody>
                  <a:tcPr marL="9525" marR="9525" marT="9525" marB="0" anchor="b">
                    <a:lnL>
                      <a:noFill/>
                    </a:lnL>
                    <a:lnR>
                      <a:noFill/>
                    </a:lnR>
                    <a:lnT>
                      <a:noFill/>
                    </a:lnT>
                    <a:lnB>
                      <a:noFill/>
                    </a:lnB>
                  </a:tcPr>
                </a:tc>
                <a:extLst>
                  <a:ext uri="{0D108BD9-81ED-4DB2-BD59-A6C34878D82A}">
                    <a16:rowId xmlns:a16="http://schemas.microsoft.com/office/drawing/2014/main" val="1172775666"/>
                  </a:ext>
                </a:extLst>
              </a:tr>
              <a:tr h="352989">
                <a:tc>
                  <a:txBody>
                    <a:bodyPr/>
                    <a:lstStyle/>
                    <a:p>
                      <a:pPr algn="l" fontAlgn="b"/>
                      <a:r>
                        <a:rPr lang="en-US" sz="1600" b="0" i="0" u="none" strike="noStrike">
                          <a:solidFill>
                            <a:srgbClr val="000000"/>
                          </a:solidFill>
                          <a:effectLst/>
                          <a:latin typeface="Calibri" panose="020F0502020204030204" pitchFamily="34" charset="0"/>
                        </a:rPr>
                        <a:t>Hudson Yards</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70,150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11.80%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8,267</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82.4</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2.00%</a:t>
                      </a:r>
                    </a:p>
                  </a:txBody>
                  <a:tcPr marL="9525" marR="9525" marT="9525" marB="0" anchor="b">
                    <a:lnL>
                      <a:noFill/>
                    </a:lnL>
                    <a:lnR>
                      <a:noFill/>
                    </a:lnR>
                    <a:lnT>
                      <a:noFill/>
                    </a:lnT>
                    <a:lnB>
                      <a:noFill/>
                    </a:lnB>
                  </a:tcPr>
                </a:tc>
                <a:extLst>
                  <a:ext uri="{0D108BD9-81ED-4DB2-BD59-A6C34878D82A}">
                    <a16:rowId xmlns:a16="http://schemas.microsoft.com/office/drawing/2014/main" val="3884976403"/>
                  </a:ext>
                </a:extLst>
              </a:tr>
              <a:tr h="236346">
                <a:tc>
                  <a:txBody>
                    <a:bodyPr/>
                    <a:lstStyle/>
                    <a:p>
                      <a:pPr algn="l" fontAlgn="b"/>
                      <a:r>
                        <a:rPr lang="en-US" sz="1600" b="0" i="0" u="none" strike="noStrike">
                          <a:solidFill>
                            <a:srgbClr val="000000"/>
                          </a:solidFill>
                          <a:effectLst/>
                          <a:latin typeface="Calibri" panose="020F0502020204030204" pitchFamily="34" charset="0"/>
                        </a:rPr>
                        <a:t>Chelsea</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70,150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11.80%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8,267</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82.4</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2.00%</a:t>
                      </a:r>
                    </a:p>
                  </a:txBody>
                  <a:tcPr marL="9525" marR="9525" marT="9525" marB="0" anchor="b">
                    <a:lnL>
                      <a:noFill/>
                    </a:lnL>
                    <a:lnR>
                      <a:noFill/>
                    </a:lnR>
                    <a:lnT>
                      <a:noFill/>
                    </a:lnT>
                    <a:lnB>
                      <a:noFill/>
                    </a:lnB>
                  </a:tcPr>
                </a:tc>
                <a:extLst>
                  <a:ext uri="{0D108BD9-81ED-4DB2-BD59-A6C34878D82A}">
                    <a16:rowId xmlns:a16="http://schemas.microsoft.com/office/drawing/2014/main" val="1374476674"/>
                  </a:ext>
                </a:extLst>
              </a:tr>
              <a:tr h="463807">
                <a:tc>
                  <a:txBody>
                    <a:bodyPr/>
                    <a:lstStyle/>
                    <a:p>
                      <a:pPr algn="l" fontAlgn="b"/>
                      <a:r>
                        <a:rPr lang="en-US" sz="1600" b="0" i="0" u="none" strike="noStrike">
                          <a:solidFill>
                            <a:srgbClr val="000000"/>
                          </a:solidFill>
                          <a:effectLst/>
                          <a:latin typeface="Calibri" panose="020F0502020204030204" pitchFamily="34" charset="0"/>
                        </a:rPr>
                        <a:t>Upper East Side</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219,920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8.60%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18,847</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170.3</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5.00%</a:t>
                      </a:r>
                    </a:p>
                  </a:txBody>
                  <a:tcPr marL="9525" marR="9525" marT="9525" marB="0" anchor="b">
                    <a:lnL>
                      <a:noFill/>
                    </a:lnL>
                    <a:lnR>
                      <a:noFill/>
                    </a:lnR>
                    <a:lnT>
                      <a:noFill/>
                    </a:lnT>
                    <a:lnB>
                      <a:noFill/>
                    </a:lnB>
                  </a:tcPr>
                </a:tc>
                <a:extLst>
                  <a:ext uri="{0D108BD9-81ED-4DB2-BD59-A6C34878D82A}">
                    <a16:rowId xmlns:a16="http://schemas.microsoft.com/office/drawing/2014/main" val="1671521492"/>
                  </a:ext>
                </a:extLst>
              </a:tr>
              <a:tr h="463807">
                <a:tc>
                  <a:txBody>
                    <a:bodyPr/>
                    <a:lstStyle/>
                    <a:p>
                      <a:pPr algn="l" fontAlgn="b"/>
                      <a:r>
                        <a:rPr lang="en-US" sz="1600" b="0" i="0" u="none" strike="noStrike">
                          <a:solidFill>
                            <a:srgbClr val="000000"/>
                          </a:solidFill>
                          <a:effectLst/>
                          <a:latin typeface="Calibri" panose="020F0502020204030204" pitchFamily="34" charset="0"/>
                        </a:rPr>
                        <a:t>Upper West Side</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193,867</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7.60%</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14,804</a:t>
                      </a:r>
                    </a:p>
                  </a:txBody>
                  <a:tcPr marL="9525" marR="9525" marT="9525"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166.8</a:t>
                      </a:r>
                    </a:p>
                  </a:txBody>
                  <a:tcPr marL="9525" marR="9525" marT="9525"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5.00%</a:t>
                      </a:r>
                    </a:p>
                  </a:txBody>
                  <a:tcPr marL="9525" marR="9525" marT="9525" marB="0" anchor="b">
                    <a:lnL>
                      <a:noFill/>
                    </a:lnL>
                    <a:lnR>
                      <a:noFill/>
                    </a:lnR>
                    <a:lnT>
                      <a:noFill/>
                    </a:lnT>
                    <a:lnB>
                      <a:noFill/>
                    </a:lnB>
                  </a:tcPr>
                </a:tc>
                <a:extLst>
                  <a:ext uri="{0D108BD9-81ED-4DB2-BD59-A6C34878D82A}">
                    <a16:rowId xmlns:a16="http://schemas.microsoft.com/office/drawing/2014/main" val="2038277549"/>
                  </a:ext>
                </a:extLst>
              </a:tr>
            </a:tbl>
          </a:graphicData>
        </a:graphic>
      </p:graphicFrame>
    </p:spTree>
    <p:extLst>
      <p:ext uri="{BB962C8B-B14F-4D97-AF65-F5344CB8AC3E}">
        <p14:creationId xmlns:p14="http://schemas.microsoft.com/office/powerpoint/2010/main" val="2704827014"/>
      </p:ext>
    </p:extLst>
  </p:cSld>
  <p:clrMapOvr>
    <a:masterClrMapping/>
  </p:clrMapOvr>
  <p:transition advClick="0"/>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D581-9D67-0F48-832B-89B8D03D43B5}"/>
              </a:ext>
            </a:extLst>
          </p:cNvPr>
          <p:cNvSpPr>
            <a:spLocks noGrp="1"/>
          </p:cNvSpPr>
          <p:nvPr>
            <p:ph type="subTitle" idx="1"/>
          </p:nvPr>
        </p:nvSpPr>
        <p:spPr>
          <a:xfrm>
            <a:off x="539475" y="1047890"/>
            <a:ext cx="6400800" cy="691290"/>
          </a:xfrm>
        </p:spPr>
        <p:txBody>
          <a:bodyPr/>
          <a:lstStyle/>
          <a:p>
            <a:r>
              <a:rPr lang="en-US" dirty="0"/>
              <a:t>Formula</a:t>
            </a:r>
          </a:p>
        </p:txBody>
      </p:sp>
      <p:sp>
        <p:nvSpPr>
          <p:cNvPr id="2" name="TextBox 1">
            <a:extLst>
              <a:ext uri="{FF2B5EF4-FFF2-40B4-BE49-F238E27FC236}">
                <a16:creationId xmlns:a16="http://schemas.microsoft.com/office/drawing/2014/main" id="{36FE07AA-B325-1A43-9AA8-3AE505F14F93}"/>
              </a:ext>
            </a:extLst>
          </p:cNvPr>
          <p:cNvSpPr txBox="1"/>
          <p:nvPr/>
        </p:nvSpPr>
        <p:spPr>
          <a:xfrm>
            <a:off x="347450" y="1860948"/>
            <a:ext cx="8449100" cy="646331"/>
          </a:xfrm>
          <a:prstGeom prst="rect">
            <a:avLst/>
          </a:prstGeom>
          <a:noFill/>
        </p:spPr>
        <p:txBody>
          <a:bodyPr wrap="square" rtlCol="0">
            <a:spAutoFit/>
          </a:bodyPr>
          <a:lstStyle/>
          <a:p>
            <a:r>
              <a:rPr lang="en-US" dirty="0"/>
              <a:t> </a:t>
            </a:r>
            <a:r>
              <a:rPr lang="en-US" dirty="0" err="1"/>
              <a:t>Final_score</a:t>
            </a:r>
            <a:r>
              <a:rPr lang="en-US" dirty="0"/>
              <a:t>=</a:t>
            </a:r>
          </a:p>
          <a:p>
            <a:r>
              <a:rPr lang="en-US" dirty="0" err="1">
                <a:highlight>
                  <a:srgbClr val="CCFFFF"/>
                </a:highlight>
              </a:rPr>
              <a:t>Asian_percentage</a:t>
            </a:r>
            <a:r>
              <a:rPr lang="en-US" dirty="0">
                <a:highlight>
                  <a:srgbClr val="CCFFFF"/>
                </a:highlight>
              </a:rPr>
              <a:t>*(1-Chinese_Restaurant_percentage)+</a:t>
            </a:r>
            <a:r>
              <a:rPr lang="en-US" dirty="0" err="1">
                <a:highlight>
                  <a:srgbClr val="CCFFFF"/>
                </a:highlight>
              </a:rPr>
              <a:t>population_density</a:t>
            </a:r>
            <a:r>
              <a:rPr lang="en-US" dirty="0">
                <a:highlight>
                  <a:srgbClr val="CCFFFF"/>
                </a:highlight>
              </a:rPr>
              <a:t>/1000</a:t>
            </a:r>
          </a:p>
        </p:txBody>
      </p:sp>
      <p:sp>
        <p:nvSpPr>
          <p:cNvPr id="4" name="TextBox 3">
            <a:extLst>
              <a:ext uri="{FF2B5EF4-FFF2-40B4-BE49-F238E27FC236}">
                <a16:creationId xmlns:a16="http://schemas.microsoft.com/office/drawing/2014/main" id="{CD7284CB-9FB2-FD4A-8E05-BC33673DEA41}"/>
              </a:ext>
            </a:extLst>
          </p:cNvPr>
          <p:cNvSpPr txBox="1"/>
          <p:nvPr/>
        </p:nvSpPr>
        <p:spPr>
          <a:xfrm>
            <a:off x="539475" y="2929735"/>
            <a:ext cx="7642595" cy="2308324"/>
          </a:xfrm>
          <a:prstGeom prst="rect">
            <a:avLst/>
          </a:prstGeom>
          <a:noFill/>
        </p:spPr>
        <p:txBody>
          <a:bodyPr wrap="square" rtlCol="0">
            <a:spAutoFit/>
          </a:bodyPr>
          <a:lstStyle/>
          <a:p>
            <a:pPr marL="342900" indent="-342900">
              <a:buFont typeface="+mj-lt"/>
              <a:buAutoNum type="arabicPeriod"/>
            </a:pPr>
            <a:r>
              <a:rPr lang="en-US" dirty="0"/>
              <a:t>We assume that Asian people all likes Chinese food, and only consider competition of the same kind.</a:t>
            </a:r>
          </a:p>
          <a:p>
            <a:pPr marL="342900" indent="-342900">
              <a:buFont typeface="+mj-lt"/>
              <a:buAutoNum type="arabicPeriod"/>
            </a:pPr>
            <a:r>
              <a:rPr lang="en-US" dirty="0"/>
              <a:t>Asian people are the key target customers so the higher the better.</a:t>
            </a:r>
          </a:p>
          <a:p>
            <a:pPr marL="342900" indent="-342900">
              <a:buFont typeface="+mj-lt"/>
              <a:buAutoNum type="arabicPeriod"/>
            </a:pPr>
            <a:r>
              <a:rPr lang="en-US" dirty="0"/>
              <a:t>(1-Chinese_Restaurant_percentage) represents the prospect as competition to other Chinese restaurant had been considered and subtracted.</a:t>
            </a:r>
          </a:p>
          <a:p>
            <a:pPr marL="342900" indent="-342900">
              <a:buFont typeface="+mj-lt"/>
              <a:buAutoNum type="arabicPeriod"/>
            </a:pPr>
            <a:r>
              <a:rPr lang="en-US" dirty="0"/>
              <a:t>Population density had also been considered as a adjustment, because the denser the easier to attract more clients.</a:t>
            </a:r>
          </a:p>
        </p:txBody>
      </p:sp>
    </p:spTree>
    <p:extLst>
      <p:ext uri="{BB962C8B-B14F-4D97-AF65-F5344CB8AC3E}">
        <p14:creationId xmlns:p14="http://schemas.microsoft.com/office/powerpoint/2010/main" val="1474247273"/>
      </p:ext>
    </p:extLst>
  </p:cSld>
  <p:clrMapOvr>
    <a:masterClrMapping/>
  </p:clrMapOvr>
  <p:transition advClick="0"/>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D581-9D67-0F48-832B-89B8D03D43B5}"/>
              </a:ext>
            </a:extLst>
          </p:cNvPr>
          <p:cNvSpPr>
            <a:spLocks noGrp="1"/>
          </p:cNvSpPr>
          <p:nvPr>
            <p:ph type="subTitle" idx="1"/>
          </p:nvPr>
        </p:nvSpPr>
        <p:spPr>
          <a:xfrm>
            <a:off x="539475" y="1047890"/>
            <a:ext cx="6400800" cy="691290"/>
          </a:xfrm>
        </p:spPr>
        <p:txBody>
          <a:bodyPr/>
          <a:lstStyle/>
          <a:p>
            <a:r>
              <a:rPr lang="en-US" dirty="0"/>
              <a:t>Final results</a:t>
            </a:r>
          </a:p>
        </p:txBody>
      </p:sp>
      <p:pic>
        <p:nvPicPr>
          <p:cNvPr id="2" name="Picture 1">
            <a:extLst>
              <a:ext uri="{FF2B5EF4-FFF2-40B4-BE49-F238E27FC236}">
                <a16:creationId xmlns:a16="http://schemas.microsoft.com/office/drawing/2014/main" id="{374B8F2D-2509-A242-911B-76FB6947AE05}"/>
              </a:ext>
            </a:extLst>
          </p:cNvPr>
          <p:cNvPicPr>
            <a:picLocks noChangeAspect="1"/>
          </p:cNvPicPr>
          <p:nvPr/>
        </p:nvPicPr>
        <p:blipFill>
          <a:blip r:embed="rId2"/>
          <a:stretch>
            <a:fillRect/>
          </a:stretch>
        </p:blipFill>
        <p:spPr>
          <a:xfrm>
            <a:off x="448933" y="1739180"/>
            <a:ext cx="6508475" cy="4851409"/>
          </a:xfrm>
          <a:prstGeom prst="rect">
            <a:avLst/>
          </a:prstGeom>
        </p:spPr>
      </p:pic>
    </p:spTree>
    <p:extLst>
      <p:ext uri="{BB962C8B-B14F-4D97-AF65-F5344CB8AC3E}">
        <p14:creationId xmlns:p14="http://schemas.microsoft.com/office/powerpoint/2010/main" val="703601757"/>
      </p:ext>
    </p:extLst>
  </p:cSld>
  <p:clrMapOvr>
    <a:masterClrMapping/>
  </p:clrMapOvr>
  <p:transition advClick="0"/>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1DBB176-48DF-B44A-BE81-08169D2AD918}"/>
              </a:ext>
            </a:extLst>
          </p:cNvPr>
          <p:cNvSpPr>
            <a:spLocks noGrp="1"/>
          </p:cNvSpPr>
          <p:nvPr>
            <p:ph type="subTitle" idx="1"/>
          </p:nvPr>
        </p:nvSpPr>
        <p:spPr>
          <a:xfrm>
            <a:off x="424260" y="855865"/>
            <a:ext cx="6400800" cy="614480"/>
          </a:xfrm>
        </p:spPr>
        <p:txBody>
          <a:bodyPr/>
          <a:lstStyle/>
          <a:p>
            <a:r>
              <a:rPr lang="en-US" dirty="0"/>
              <a:t>Business problem</a:t>
            </a:r>
          </a:p>
        </p:txBody>
      </p:sp>
      <p:sp>
        <p:nvSpPr>
          <p:cNvPr id="2" name="TextBox 1">
            <a:extLst>
              <a:ext uri="{FF2B5EF4-FFF2-40B4-BE49-F238E27FC236}">
                <a16:creationId xmlns:a16="http://schemas.microsoft.com/office/drawing/2014/main" id="{F817D32D-A9D3-CC46-80B8-185BBF75E17F}"/>
              </a:ext>
            </a:extLst>
          </p:cNvPr>
          <p:cNvSpPr txBox="1"/>
          <p:nvPr/>
        </p:nvSpPr>
        <p:spPr>
          <a:xfrm>
            <a:off x="424260" y="1316725"/>
            <a:ext cx="7949835" cy="4801314"/>
          </a:xfrm>
          <a:prstGeom prst="rect">
            <a:avLst/>
          </a:prstGeom>
          <a:noFill/>
        </p:spPr>
        <p:txBody>
          <a:bodyPr wrap="square" rtlCol="0">
            <a:spAutoFit/>
          </a:bodyPr>
          <a:lstStyle/>
          <a:p>
            <a:r>
              <a:rPr lang="en-US" b="1" dirty="0"/>
              <a:t>To open a Chinese restaurant </a:t>
            </a:r>
          </a:p>
          <a:p>
            <a:endParaRPr lang="en-US" dirty="0"/>
          </a:p>
          <a:p>
            <a:r>
              <a:rPr lang="en-US" dirty="0"/>
              <a:t>A client had been migrated to America and lived in Manhattan for several years, and now she has a lot of spare time of her own since her youngest child started to go to school this year. She enjoys Chinese food a lot and so do her friends. She wants to open an authentic Chinese restaurant  near where she lives in Manhattan. It’s known to all that in Chinatown the Asian people centralized. </a:t>
            </a:r>
          </a:p>
          <a:p>
            <a:r>
              <a:rPr lang="en-US" dirty="0"/>
              <a:t>So she wants to know: </a:t>
            </a:r>
          </a:p>
          <a:p>
            <a:pPr marL="285750" indent="-285750">
              <a:buFont typeface="Arial" panose="020B0604020202020204" pitchFamily="34" charset="0"/>
              <a:buChar char="•"/>
            </a:pPr>
            <a:r>
              <a:rPr lang="en-US" b="1" dirty="0"/>
              <a:t>Where else  do Asian people concentrate in Manhattan like Chinatown? </a:t>
            </a:r>
          </a:p>
          <a:p>
            <a:pPr marL="285750" indent="-285750">
              <a:buFont typeface="Arial" panose="020B0604020202020204" pitchFamily="34" charset="0"/>
              <a:buChar char="•"/>
            </a:pPr>
            <a:r>
              <a:rPr lang="en-US" b="1" dirty="0"/>
              <a:t>How about the demographics, especially Asian population density?</a:t>
            </a:r>
          </a:p>
          <a:p>
            <a:pPr marL="285750" indent="-285750">
              <a:buFont typeface="Arial" panose="020B0604020202020204" pitchFamily="34" charset="0"/>
              <a:buChar char="•"/>
            </a:pPr>
            <a:r>
              <a:rPr lang="en-US" b="1" dirty="0"/>
              <a:t>In that area how is the Chinese restaurant proportion and density?</a:t>
            </a:r>
          </a:p>
          <a:p>
            <a:pPr marL="285750" indent="-285750">
              <a:buFont typeface="Arial" panose="020B0604020202020204" pitchFamily="34" charset="0"/>
              <a:buChar char="•"/>
            </a:pPr>
            <a:r>
              <a:rPr lang="en-US" b="1" dirty="0"/>
              <a:t>How to score these neighborhood to give a valuable advice?</a:t>
            </a:r>
          </a:p>
          <a:p>
            <a:endParaRPr lang="en-US" dirty="0"/>
          </a:p>
          <a:p>
            <a:endParaRPr lang="en-US" dirty="0"/>
          </a:p>
          <a:p>
            <a:endParaRPr lang="en-US" dirty="0"/>
          </a:p>
        </p:txBody>
      </p:sp>
    </p:spTree>
    <p:extLst>
      <p:ext uri="{BB962C8B-B14F-4D97-AF65-F5344CB8AC3E}">
        <p14:creationId xmlns:p14="http://schemas.microsoft.com/office/powerpoint/2010/main" val="1750090817"/>
      </p:ext>
    </p:extLst>
  </p:cSld>
  <p:clrMapOvr>
    <a:masterClrMapping/>
  </p:clrMapOvr>
  <p:transition advClick="0"/>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97065B9-8E46-DD40-9B78-727F4B1A8A55}"/>
              </a:ext>
            </a:extLst>
          </p:cNvPr>
          <p:cNvSpPr/>
          <p:nvPr/>
        </p:nvSpPr>
        <p:spPr>
          <a:xfrm>
            <a:off x="1960460" y="2161635"/>
            <a:ext cx="5223080" cy="1569660"/>
          </a:xfrm>
          <a:prstGeom prst="rect">
            <a:avLst/>
          </a:prstGeom>
          <a:noFill/>
        </p:spPr>
        <p:txBody>
          <a:bodyPr wrap="square" lIns="91440" tIns="45720" rIns="91440" bIns="45720">
            <a:spAutoFit/>
          </a:bodyPr>
          <a:lstStyle/>
          <a:p>
            <a:pPr algn="ctr"/>
            <a:r>
              <a:rPr lang="en-US" sz="9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Thanks!</a:t>
            </a:r>
          </a:p>
        </p:txBody>
      </p:sp>
    </p:spTree>
    <p:extLst>
      <p:ext uri="{BB962C8B-B14F-4D97-AF65-F5344CB8AC3E}">
        <p14:creationId xmlns:p14="http://schemas.microsoft.com/office/powerpoint/2010/main" val="3361276916"/>
      </p:ext>
    </p:extLst>
  </p:cSld>
  <p:clrMapOvr>
    <a:masterClrMapping/>
  </p:clrMapOvr>
  <p:transition advClick="0"/>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1DBB176-48DF-B44A-BE81-08169D2AD918}"/>
              </a:ext>
            </a:extLst>
          </p:cNvPr>
          <p:cNvSpPr>
            <a:spLocks noGrp="1"/>
          </p:cNvSpPr>
          <p:nvPr>
            <p:ph type="subTitle" idx="1"/>
          </p:nvPr>
        </p:nvSpPr>
        <p:spPr>
          <a:xfrm>
            <a:off x="424260" y="855865"/>
            <a:ext cx="6400800" cy="576075"/>
          </a:xfrm>
        </p:spPr>
        <p:txBody>
          <a:bodyPr/>
          <a:lstStyle/>
          <a:p>
            <a:r>
              <a:rPr lang="en-US" b="1" dirty="0"/>
              <a:t>Data Section</a:t>
            </a:r>
            <a:endParaRPr lang="en-US" dirty="0"/>
          </a:p>
        </p:txBody>
      </p:sp>
      <p:sp>
        <p:nvSpPr>
          <p:cNvPr id="2" name="TextBox 1">
            <a:extLst>
              <a:ext uri="{FF2B5EF4-FFF2-40B4-BE49-F238E27FC236}">
                <a16:creationId xmlns:a16="http://schemas.microsoft.com/office/drawing/2014/main" id="{30781488-E9B9-C24A-9A9E-01BDD7F299CD}"/>
              </a:ext>
            </a:extLst>
          </p:cNvPr>
          <p:cNvSpPr txBox="1"/>
          <p:nvPr/>
        </p:nvSpPr>
        <p:spPr>
          <a:xfrm>
            <a:off x="443462" y="1154815"/>
            <a:ext cx="8257075" cy="6740307"/>
          </a:xfrm>
          <a:prstGeom prst="rect">
            <a:avLst/>
          </a:prstGeom>
          <a:noFill/>
        </p:spPr>
        <p:txBody>
          <a:bodyPr wrap="square" rtlCol="0">
            <a:spAutoFit/>
          </a:bodyPr>
          <a:lstStyle/>
          <a:p>
            <a:r>
              <a:rPr lang="en-US" dirty="0"/>
              <a:t>Data science will be used to weigh between the location and restaurants, using data gathered from the website </a:t>
            </a:r>
            <a:r>
              <a:rPr lang="en-US" dirty="0" err="1"/>
              <a:t>foursquare.com</a:t>
            </a:r>
            <a:r>
              <a:rPr lang="en-US" dirty="0"/>
              <a:t>.  And demographics data from WIKI is </a:t>
            </a:r>
            <a:r>
              <a:rPr lang="en-US" dirty="0">
                <a:solidFill>
                  <a:srgbClr val="FF0000"/>
                </a:solidFill>
              </a:rPr>
              <a:t> </a:t>
            </a:r>
            <a:r>
              <a:rPr lang="en-US" dirty="0"/>
              <a:t>based on data from the </a:t>
            </a:r>
            <a:r>
              <a:rPr lang="en-US" dirty="0">
                <a:hlinkClick r:id="rId2"/>
              </a:rPr>
              <a:t>2010 United States Census</a:t>
            </a:r>
            <a:r>
              <a:rPr lang="en-US" dirty="0"/>
              <a:t>, it will also be used to weigh the target neighborhoods.</a:t>
            </a:r>
          </a:p>
          <a:p>
            <a:endParaRPr lang="en-US" dirty="0"/>
          </a:p>
          <a:p>
            <a:r>
              <a:rPr lang="en-US" b="1" dirty="0"/>
              <a:t>Description of the Data:</a:t>
            </a:r>
            <a:endParaRPr lang="en-US" dirty="0"/>
          </a:p>
          <a:p>
            <a:r>
              <a:rPr lang="en-US" dirty="0"/>
              <a:t>The following data is required to answer the issues of the problem:</a:t>
            </a:r>
          </a:p>
          <a:p>
            <a:pPr marL="285750" lvl="0" indent="-285750">
              <a:buFont typeface="Arial" panose="020B0604020202020204" pitchFamily="34" charset="0"/>
              <a:buChar char="•"/>
            </a:pPr>
            <a:r>
              <a:rPr lang="en-US" dirty="0"/>
              <a:t>List of Manhattan neighborhoods with their geodata</a:t>
            </a:r>
          </a:p>
          <a:p>
            <a:pPr marL="285750" lvl="0" indent="-285750">
              <a:buFont typeface="Arial" panose="020B0604020202020204" pitchFamily="34" charset="0"/>
              <a:buChar char="•"/>
            </a:pPr>
            <a:r>
              <a:rPr lang="en-US" dirty="0"/>
              <a:t>List of restaurants in Manhattan in those neighborhood</a:t>
            </a:r>
          </a:p>
          <a:p>
            <a:pPr marL="285750" lvl="0" indent="-285750">
              <a:buFont typeface="Arial" panose="020B0604020202020204" pitchFamily="34" charset="0"/>
              <a:buChar char="•"/>
            </a:pPr>
            <a:r>
              <a:rPr lang="en-US" dirty="0"/>
              <a:t>Demographics of  Manhattan  neighborhoods</a:t>
            </a:r>
          </a:p>
          <a:p>
            <a:pPr lvl="0"/>
            <a:r>
              <a:rPr lang="en-US" dirty="0"/>
              <a:t>  from wiki: </a:t>
            </a:r>
            <a:r>
              <a:rPr lang="en-US" dirty="0">
                <a:hlinkClick r:id="rId3"/>
              </a:rPr>
              <a:t>https://en.wikipedia.org/wiki/List_of_Manhattan_neighborhoods</a:t>
            </a:r>
            <a:endParaRPr lang="en-US" dirty="0"/>
          </a:p>
          <a:p>
            <a:pPr marL="285750" lvl="0" indent="-285750">
              <a:buFont typeface="Arial" panose="020B0604020202020204" pitchFamily="34" charset="0"/>
              <a:buChar char="•"/>
            </a:pPr>
            <a:endParaRPr lang="en-US" dirty="0"/>
          </a:p>
          <a:p>
            <a:pPr lvl="0"/>
            <a:r>
              <a:rPr lang="en-US" dirty="0"/>
              <a:t>Assumption:</a:t>
            </a:r>
          </a:p>
          <a:p>
            <a:pPr marL="285750" lvl="0" indent="-285750">
              <a:buFont typeface="Arial" panose="020B0604020202020204" pitchFamily="34" charset="0"/>
              <a:buChar char="•"/>
            </a:pPr>
            <a:r>
              <a:rPr lang="en-US" dirty="0"/>
              <a:t>We can reasonably assume that all Asian people likes Chinese cuisines and will be our target customer.</a:t>
            </a:r>
          </a:p>
          <a:p>
            <a:pPr marL="285750" indent="-285750">
              <a:buFont typeface="Arial" panose="020B0604020202020204" pitchFamily="34" charset="0"/>
              <a:buChar char="•"/>
            </a:pPr>
            <a:r>
              <a:rPr lang="en-US" dirty="0"/>
              <a:t>Demographics data is based on 2010 United States Census, we assume demographics in 2019 stay the same as in 2010.</a:t>
            </a:r>
          </a:p>
          <a:p>
            <a:pPr marL="285750" indent="-285750">
              <a:buFont typeface="Arial" panose="020B0604020202020204" pitchFamily="34" charset="0"/>
              <a:buChar char="•"/>
            </a:pPr>
            <a:r>
              <a:rPr lang="en-US" dirty="0"/>
              <a:t>The number of premium calls for the </a:t>
            </a:r>
            <a:r>
              <a:rPr lang="en-US" i="1" dirty="0"/>
              <a:t>'details' </a:t>
            </a:r>
            <a:r>
              <a:rPr lang="en-US" dirty="0"/>
              <a:t>endpoints is very limited. In this project  the data may not precisely reflect the truth. But again, we assume it's the truth.</a:t>
            </a:r>
          </a:p>
          <a:p>
            <a:pPr marL="285750" indent="-285750">
              <a:buFont typeface="Arial" panose="020B0604020202020204" pitchFamily="34" charset="0"/>
              <a:buChar char="•"/>
            </a:pPr>
            <a:endParaRPr lang="en-US" dirty="0"/>
          </a:p>
          <a:p>
            <a:pPr marL="285750" lvl="0" indent="-285750">
              <a:buFont typeface="Arial" panose="020B0604020202020204" pitchFamily="34" charset="0"/>
              <a:buChar char="•"/>
            </a:pPr>
            <a:endParaRPr lang="en-US" dirty="0"/>
          </a:p>
          <a:p>
            <a:pPr lvl="0"/>
            <a:endParaRPr lang="en-US" dirty="0"/>
          </a:p>
          <a:p>
            <a:endParaRPr lang="en-US" dirty="0"/>
          </a:p>
        </p:txBody>
      </p:sp>
    </p:spTree>
    <p:extLst>
      <p:ext uri="{BB962C8B-B14F-4D97-AF65-F5344CB8AC3E}">
        <p14:creationId xmlns:p14="http://schemas.microsoft.com/office/powerpoint/2010/main" val="2853158602"/>
      </p:ext>
    </p:extLst>
  </p:cSld>
  <p:clrMapOvr>
    <a:masterClrMapping/>
  </p:clrMapOvr>
  <p:transition advClick="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CEA360E-EC92-744F-A73A-BD68CAD824FA}"/>
              </a:ext>
            </a:extLst>
          </p:cNvPr>
          <p:cNvSpPr>
            <a:spLocks noGrp="1"/>
          </p:cNvSpPr>
          <p:nvPr>
            <p:ph type="subTitle" idx="1"/>
          </p:nvPr>
        </p:nvSpPr>
        <p:spPr>
          <a:xfrm>
            <a:off x="424260" y="740650"/>
            <a:ext cx="6400800" cy="691290"/>
          </a:xfrm>
        </p:spPr>
        <p:txBody>
          <a:bodyPr/>
          <a:lstStyle/>
          <a:p>
            <a:r>
              <a:rPr lang="en-US" altLang="zh-CN" dirty="0"/>
              <a:t>Methodology</a:t>
            </a:r>
            <a:endParaRPr lang="en-US" dirty="0"/>
          </a:p>
        </p:txBody>
      </p:sp>
      <p:sp>
        <p:nvSpPr>
          <p:cNvPr id="4" name="TextBox 3">
            <a:extLst>
              <a:ext uri="{FF2B5EF4-FFF2-40B4-BE49-F238E27FC236}">
                <a16:creationId xmlns:a16="http://schemas.microsoft.com/office/drawing/2014/main" id="{DCD65F5A-2A20-014E-B655-160907ADBB46}"/>
              </a:ext>
            </a:extLst>
          </p:cNvPr>
          <p:cNvSpPr txBox="1"/>
          <p:nvPr/>
        </p:nvSpPr>
        <p:spPr>
          <a:xfrm>
            <a:off x="424260" y="1316725"/>
            <a:ext cx="8602720" cy="4524315"/>
          </a:xfrm>
          <a:prstGeom prst="rect">
            <a:avLst/>
          </a:prstGeom>
          <a:noFill/>
        </p:spPr>
        <p:txBody>
          <a:bodyPr wrap="square" rtlCol="0">
            <a:spAutoFit/>
          </a:bodyPr>
          <a:lstStyle/>
          <a:p>
            <a:r>
              <a:rPr lang="en-US" altLang="zh-CN" dirty="0"/>
              <a:t>1,</a:t>
            </a:r>
            <a:r>
              <a:rPr lang="zh-CN" altLang="en-US" dirty="0"/>
              <a:t> </a:t>
            </a:r>
            <a:r>
              <a:rPr lang="en-US" altLang="zh-CN" dirty="0"/>
              <a:t>Using</a:t>
            </a:r>
            <a:r>
              <a:rPr lang="zh-CN" altLang="en-US" dirty="0"/>
              <a:t> </a:t>
            </a:r>
            <a:r>
              <a:rPr lang="en-US" altLang="zh-CN" dirty="0"/>
              <a:t>clustering</a:t>
            </a:r>
            <a:r>
              <a:rPr lang="zh-CN" altLang="en-US" dirty="0"/>
              <a:t> </a:t>
            </a:r>
            <a:r>
              <a:rPr lang="en-US" altLang="zh-CN" dirty="0"/>
              <a:t>to</a:t>
            </a:r>
            <a:r>
              <a:rPr lang="zh-CN" altLang="en-US" dirty="0"/>
              <a:t> </a:t>
            </a:r>
            <a:r>
              <a:rPr lang="en-US" altLang="zh-CN" dirty="0"/>
              <a:t>get</a:t>
            </a:r>
            <a:r>
              <a:rPr lang="zh-CN" altLang="en-US" dirty="0"/>
              <a:t> </a:t>
            </a:r>
            <a:r>
              <a:rPr lang="en-US" altLang="zh-CN" dirty="0"/>
              <a:t>a glance of Manhattan neighborhoods, and check which neighborhoods are similar to Chinatown. </a:t>
            </a:r>
          </a:p>
          <a:p>
            <a:endParaRPr lang="en-US" altLang="zh-CN" dirty="0"/>
          </a:p>
          <a:p>
            <a:r>
              <a:rPr lang="en-US" altLang="zh-CN" dirty="0"/>
              <a:t>2,</a:t>
            </a:r>
            <a:r>
              <a:rPr lang="zh-CN" altLang="en-US" dirty="0"/>
              <a:t> </a:t>
            </a:r>
            <a:r>
              <a:rPr lang="en-US" altLang="zh-CN" dirty="0"/>
              <a:t>Getting</a:t>
            </a:r>
            <a:r>
              <a:rPr lang="zh-CN" altLang="en-US" dirty="0"/>
              <a:t> </a:t>
            </a:r>
            <a:r>
              <a:rPr lang="en-US" altLang="zh-CN" dirty="0"/>
              <a:t>the</a:t>
            </a:r>
            <a:r>
              <a:rPr lang="zh-CN" altLang="en-US" dirty="0"/>
              <a:t> </a:t>
            </a:r>
            <a:r>
              <a:rPr lang="en-US" altLang="zh-CN" dirty="0"/>
              <a:t>demographics</a:t>
            </a:r>
            <a:r>
              <a:rPr lang="zh-CN" altLang="en-US" dirty="0"/>
              <a:t> </a:t>
            </a:r>
            <a:r>
              <a:rPr lang="en-US" altLang="zh-CN" dirty="0"/>
              <a:t>of</a:t>
            </a:r>
            <a:r>
              <a:rPr lang="zh-CN" altLang="en-US" dirty="0"/>
              <a:t> </a:t>
            </a:r>
            <a:r>
              <a:rPr lang="en-US" altLang="zh-CN" dirty="0"/>
              <a:t>Manhattan neighborhoods</a:t>
            </a:r>
            <a:r>
              <a:rPr lang="zh-CN" altLang="en-US" dirty="0"/>
              <a:t> </a:t>
            </a:r>
            <a:r>
              <a:rPr lang="en-US" altLang="zh-CN" dirty="0"/>
              <a:t>to</a:t>
            </a:r>
            <a:r>
              <a:rPr lang="zh-CN" altLang="en-US" dirty="0"/>
              <a:t> </a:t>
            </a:r>
            <a:r>
              <a:rPr lang="en-US" altLang="zh-CN" dirty="0"/>
              <a:t>find</a:t>
            </a:r>
            <a:r>
              <a:rPr lang="zh-CN" altLang="en-US" dirty="0"/>
              <a:t> </a:t>
            </a:r>
            <a:r>
              <a:rPr lang="en-US" altLang="zh-CN" dirty="0"/>
              <a:t>where</a:t>
            </a:r>
            <a:r>
              <a:rPr lang="zh-CN" altLang="en-US" dirty="0"/>
              <a:t> </a:t>
            </a:r>
            <a:r>
              <a:rPr lang="en-US" altLang="zh-CN" dirty="0"/>
              <a:t>Asian</a:t>
            </a:r>
            <a:r>
              <a:rPr lang="zh-CN" altLang="en-US" dirty="0"/>
              <a:t> </a:t>
            </a:r>
            <a:r>
              <a:rPr lang="en-US" altLang="zh-CN" dirty="0"/>
              <a:t>population</a:t>
            </a:r>
            <a:r>
              <a:rPr lang="zh-CN" altLang="en-US" dirty="0"/>
              <a:t> </a:t>
            </a:r>
            <a:r>
              <a:rPr lang="en-US" altLang="zh-CN" dirty="0"/>
              <a:t>concentrates,</a:t>
            </a:r>
            <a:r>
              <a:rPr lang="zh-CN" altLang="en-US" dirty="0"/>
              <a:t> </a:t>
            </a:r>
            <a:r>
              <a:rPr lang="en-US" altLang="zh-CN" dirty="0"/>
              <a:t>so</a:t>
            </a:r>
            <a:r>
              <a:rPr lang="zh-CN" altLang="en-US" dirty="0"/>
              <a:t> </a:t>
            </a:r>
            <a:r>
              <a:rPr lang="en-US" altLang="zh-CN" dirty="0"/>
              <a:t>as</a:t>
            </a:r>
            <a:r>
              <a:rPr lang="zh-CN" altLang="en-US" dirty="0"/>
              <a:t> </a:t>
            </a:r>
            <a:r>
              <a:rPr lang="en-US" altLang="zh-CN" dirty="0"/>
              <a:t>to</a:t>
            </a:r>
            <a:r>
              <a:rPr lang="zh-CN" altLang="en-US" dirty="0"/>
              <a:t> </a:t>
            </a:r>
            <a:r>
              <a:rPr lang="en-US" altLang="zh-CN" dirty="0"/>
              <a:t>aim</a:t>
            </a:r>
            <a:r>
              <a:rPr lang="zh-CN" altLang="en-US" dirty="0"/>
              <a:t> </a:t>
            </a:r>
            <a:r>
              <a:rPr lang="en-US" altLang="zh-CN" dirty="0"/>
              <a:t>to</a:t>
            </a:r>
            <a:r>
              <a:rPr lang="zh-CN" altLang="en-US" dirty="0"/>
              <a:t> </a:t>
            </a:r>
            <a:r>
              <a:rPr lang="en-US" altLang="zh-CN" dirty="0"/>
              <a:t>target</a:t>
            </a:r>
            <a:r>
              <a:rPr lang="zh-CN" altLang="en-US" dirty="0"/>
              <a:t> </a:t>
            </a:r>
            <a:r>
              <a:rPr lang="en-US" altLang="zh-CN" dirty="0"/>
              <a:t>customers(</a:t>
            </a:r>
            <a:r>
              <a:rPr lang="zh-CN" altLang="en-US" dirty="0"/>
              <a:t> </a:t>
            </a:r>
            <a:r>
              <a:rPr lang="en-US" altLang="zh-CN" dirty="0"/>
              <a:t>Asian</a:t>
            </a:r>
            <a:r>
              <a:rPr lang="zh-CN" altLang="en-US" dirty="0"/>
              <a:t> </a:t>
            </a:r>
            <a:r>
              <a:rPr lang="en-US" altLang="zh-CN" dirty="0"/>
              <a:t>instead</a:t>
            </a:r>
            <a:r>
              <a:rPr lang="zh-CN" altLang="en-US" dirty="0"/>
              <a:t> </a:t>
            </a:r>
            <a:r>
              <a:rPr lang="en-US" altLang="zh-CN" dirty="0"/>
              <a:t>of</a:t>
            </a:r>
            <a:r>
              <a:rPr lang="zh-CN" altLang="en-US" dirty="0"/>
              <a:t> </a:t>
            </a:r>
            <a:r>
              <a:rPr lang="en-US" altLang="zh-CN" dirty="0"/>
              <a:t>Chinese,</a:t>
            </a:r>
            <a:r>
              <a:rPr lang="zh-CN" altLang="en-US" dirty="0"/>
              <a:t> </a:t>
            </a:r>
            <a:r>
              <a:rPr lang="en-US" altLang="zh-CN" dirty="0"/>
              <a:t>as</a:t>
            </a:r>
            <a:r>
              <a:rPr lang="zh-CN" altLang="en-US" dirty="0"/>
              <a:t> </a:t>
            </a:r>
            <a:r>
              <a:rPr lang="en-US" altLang="zh-CN" dirty="0"/>
              <a:t>all</a:t>
            </a:r>
            <a:r>
              <a:rPr lang="zh-CN" altLang="en-US" dirty="0"/>
              <a:t> </a:t>
            </a:r>
            <a:r>
              <a:rPr lang="en-US" altLang="zh-CN" dirty="0"/>
              <a:t>most</a:t>
            </a:r>
            <a:r>
              <a:rPr lang="zh-CN" altLang="en-US" dirty="0"/>
              <a:t> </a:t>
            </a:r>
            <a:r>
              <a:rPr lang="en-US" altLang="zh-CN" dirty="0"/>
              <a:t>all</a:t>
            </a:r>
            <a:r>
              <a:rPr lang="zh-CN" altLang="en-US" dirty="0"/>
              <a:t> </a:t>
            </a:r>
            <a:r>
              <a:rPr lang="en-US" altLang="zh-CN" dirty="0"/>
              <a:t>of</a:t>
            </a:r>
            <a:r>
              <a:rPr lang="zh-CN" altLang="en-US" dirty="0"/>
              <a:t> </a:t>
            </a:r>
            <a:r>
              <a:rPr lang="en-US" altLang="zh-CN" dirty="0"/>
              <a:t>Asian</a:t>
            </a:r>
            <a:r>
              <a:rPr lang="zh-CN" altLang="en-US" dirty="0"/>
              <a:t> </a:t>
            </a:r>
            <a:r>
              <a:rPr lang="en-US" altLang="zh-CN" dirty="0"/>
              <a:t>people</a:t>
            </a:r>
            <a:r>
              <a:rPr lang="zh-CN" altLang="en-US" dirty="0"/>
              <a:t> </a:t>
            </a:r>
            <a:r>
              <a:rPr lang="en-US" altLang="zh-CN" dirty="0"/>
              <a:t>loves</a:t>
            </a:r>
            <a:r>
              <a:rPr lang="zh-CN" altLang="en-US" dirty="0"/>
              <a:t> </a:t>
            </a:r>
            <a:r>
              <a:rPr lang="en-US" altLang="zh-CN" dirty="0"/>
              <a:t>Chinese</a:t>
            </a:r>
            <a:r>
              <a:rPr lang="zh-CN" altLang="en-US" dirty="0"/>
              <a:t> </a:t>
            </a:r>
            <a:r>
              <a:rPr lang="en-US" altLang="zh-CN" dirty="0"/>
              <a:t>food)</a:t>
            </a:r>
            <a:r>
              <a:rPr lang="zh-CN" altLang="en-US" dirty="0"/>
              <a:t> </a:t>
            </a:r>
            <a:endParaRPr lang="en-US" altLang="zh-CN" dirty="0"/>
          </a:p>
          <a:p>
            <a:endParaRPr lang="en-US" altLang="zh-CN" dirty="0"/>
          </a:p>
          <a:p>
            <a:r>
              <a:rPr lang="en-US" altLang="zh-CN" dirty="0"/>
              <a:t>3,</a:t>
            </a:r>
            <a:r>
              <a:rPr lang="zh-CN" altLang="en-US" dirty="0"/>
              <a:t> </a:t>
            </a:r>
            <a:r>
              <a:rPr lang="en-US" altLang="zh-CN" dirty="0"/>
              <a:t>Find</a:t>
            </a:r>
            <a:r>
              <a:rPr lang="zh-CN" altLang="en-US" dirty="0"/>
              <a:t> </a:t>
            </a:r>
            <a:r>
              <a:rPr lang="en-US" altLang="zh-CN" dirty="0"/>
              <a:t>the</a:t>
            </a:r>
            <a:r>
              <a:rPr lang="zh-CN" altLang="en-US" dirty="0"/>
              <a:t> </a:t>
            </a:r>
            <a:r>
              <a:rPr lang="en-US" altLang="zh-CN" dirty="0"/>
              <a:t>Chinese</a:t>
            </a:r>
            <a:r>
              <a:rPr lang="zh-CN" altLang="en-US" dirty="0"/>
              <a:t> </a:t>
            </a:r>
            <a:r>
              <a:rPr lang="en-US" altLang="zh-CN" dirty="0"/>
              <a:t>restaurant</a:t>
            </a:r>
            <a:r>
              <a:rPr lang="zh-CN" altLang="en-US" dirty="0"/>
              <a:t> </a:t>
            </a:r>
            <a:r>
              <a:rPr lang="en-US" altLang="zh-CN" dirty="0"/>
              <a:t>proportion and restaurants</a:t>
            </a:r>
            <a:r>
              <a:rPr lang="zh-CN" altLang="en-US" dirty="0"/>
              <a:t> </a:t>
            </a:r>
            <a:r>
              <a:rPr lang="en-US" altLang="zh-CN" dirty="0"/>
              <a:t>number </a:t>
            </a:r>
            <a:r>
              <a:rPr lang="zh-CN" altLang="en-US" dirty="0"/>
              <a:t> </a:t>
            </a:r>
            <a:r>
              <a:rPr lang="en-US" altLang="zh-CN" dirty="0"/>
              <a:t>in</a:t>
            </a:r>
            <a:r>
              <a:rPr lang="zh-CN" altLang="en-US" dirty="0"/>
              <a:t> </a:t>
            </a:r>
            <a:r>
              <a:rPr lang="en-US" altLang="zh-CN" dirty="0"/>
              <a:t>those</a:t>
            </a:r>
            <a:r>
              <a:rPr lang="zh-CN" altLang="en-US" dirty="0"/>
              <a:t> </a:t>
            </a:r>
            <a:r>
              <a:rPr lang="en-US" altLang="zh-CN" dirty="0"/>
              <a:t>target neighborhoods</a:t>
            </a:r>
          </a:p>
          <a:p>
            <a:endParaRPr lang="en-US" altLang="zh-CN" dirty="0"/>
          </a:p>
          <a:p>
            <a:r>
              <a:rPr lang="en-US" altLang="zh-CN" dirty="0"/>
              <a:t>4,</a:t>
            </a:r>
            <a:r>
              <a:rPr lang="zh-CN" altLang="en-US" dirty="0"/>
              <a:t> </a:t>
            </a:r>
            <a:r>
              <a:rPr lang="en-US" altLang="zh-CN" dirty="0"/>
              <a:t>Candidate</a:t>
            </a:r>
            <a:r>
              <a:rPr lang="zh-CN" altLang="en-US" dirty="0"/>
              <a:t> </a:t>
            </a:r>
            <a:r>
              <a:rPr lang="en-US" altLang="zh-CN" dirty="0"/>
              <a:t>score computational</a:t>
            </a:r>
            <a:r>
              <a:rPr lang="zh-CN" altLang="en-US" dirty="0"/>
              <a:t> </a:t>
            </a:r>
            <a:r>
              <a:rPr lang="en-US" altLang="zh-CN" dirty="0"/>
              <a:t>formula</a:t>
            </a:r>
          </a:p>
          <a:p>
            <a:endParaRPr lang="en-US" altLang="zh-CN" dirty="0"/>
          </a:p>
          <a:p>
            <a:endParaRPr lang="en-US" altLang="zh-CN" dirty="0"/>
          </a:p>
          <a:p>
            <a:endParaRPr lang="en-US" altLang="zh-CN" dirty="0"/>
          </a:p>
          <a:p>
            <a:endParaRPr lang="en-US" dirty="0"/>
          </a:p>
          <a:p>
            <a:endParaRPr lang="en-US" dirty="0"/>
          </a:p>
        </p:txBody>
      </p:sp>
    </p:spTree>
    <p:extLst>
      <p:ext uri="{BB962C8B-B14F-4D97-AF65-F5344CB8AC3E}">
        <p14:creationId xmlns:p14="http://schemas.microsoft.com/office/powerpoint/2010/main" val="2843382891"/>
      </p:ext>
    </p:extLst>
  </p:cSld>
  <p:clrMapOvr>
    <a:masterClrMapping/>
  </p:clrMapOvr>
  <p:transition advClick="0"/>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315D581-9D67-0F48-832B-89B8D03D43B5}"/>
              </a:ext>
            </a:extLst>
          </p:cNvPr>
          <p:cNvSpPr>
            <a:spLocks noGrp="1"/>
          </p:cNvSpPr>
          <p:nvPr>
            <p:ph type="subTitle" idx="1"/>
          </p:nvPr>
        </p:nvSpPr>
        <p:spPr>
          <a:xfrm>
            <a:off x="539475" y="1047890"/>
            <a:ext cx="6400800" cy="691290"/>
          </a:xfrm>
        </p:spPr>
        <p:txBody>
          <a:bodyPr/>
          <a:lstStyle/>
          <a:p>
            <a:pPr lvl="0"/>
            <a:r>
              <a:rPr lang="en-US" dirty="0"/>
              <a:t>Candidate evaluation formula</a:t>
            </a:r>
          </a:p>
        </p:txBody>
      </p:sp>
      <p:sp>
        <p:nvSpPr>
          <p:cNvPr id="2" name="TextBox 1">
            <a:extLst>
              <a:ext uri="{FF2B5EF4-FFF2-40B4-BE49-F238E27FC236}">
                <a16:creationId xmlns:a16="http://schemas.microsoft.com/office/drawing/2014/main" id="{36FE07AA-B325-1A43-9AA8-3AE505F14F93}"/>
              </a:ext>
            </a:extLst>
          </p:cNvPr>
          <p:cNvSpPr txBox="1"/>
          <p:nvPr/>
        </p:nvSpPr>
        <p:spPr>
          <a:xfrm>
            <a:off x="531249" y="1937536"/>
            <a:ext cx="8449100" cy="307777"/>
          </a:xfrm>
          <a:prstGeom prst="rect">
            <a:avLst/>
          </a:prstGeom>
          <a:noFill/>
        </p:spPr>
        <p:txBody>
          <a:bodyPr wrap="square" rtlCol="0">
            <a:spAutoFit/>
          </a:bodyPr>
          <a:lstStyle/>
          <a:p>
            <a:r>
              <a:rPr lang="en-US" sz="1200" dirty="0">
                <a:highlight>
                  <a:srgbClr val="00FFFF"/>
                </a:highlight>
              </a:rPr>
              <a:t> </a:t>
            </a:r>
            <a:r>
              <a:rPr lang="en-US" sz="1400" dirty="0" err="1">
                <a:highlight>
                  <a:srgbClr val="00FFFF"/>
                </a:highlight>
              </a:rPr>
              <a:t>Final_score</a:t>
            </a:r>
            <a:r>
              <a:rPr lang="en-US" sz="1400" dirty="0">
                <a:highlight>
                  <a:srgbClr val="00FFFF"/>
                </a:highlight>
              </a:rPr>
              <a:t>=</a:t>
            </a:r>
            <a:r>
              <a:rPr lang="en-US" sz="1400" dirty="0" err="1">
                <a:highlight>
                  <a:srgbClr val="00FFFF"/>
                </a:highlight>
              </a:rPr>
              <a:t>Asian_percentage</a:t>
            </a:r>
            <a:r>
              <a:rPr lang="en-US" sz="1400" dirty="0">
                <a:highlight>
                  <a:srgbClr val="00FFFF"/>
                </a:highlight>
              </a:rPr>
              <a:t>*(1-Chinese_Restaurant_percentage)+</a:t>
            </a:r>
            <a:r>
              <a:rPr lang="en-US" sz="1400" dirty="0" err="1">
                <a:highlight>
                  <a:srgbClr val="00FFFF"/>
                </a:highlight>
              </a:rPr>
              <a:t>population_density</a:t>
            </a:r>
            <a:r>
              <a:rPr lang="en-US" sz="1400" dirty="0">
                <a:highlight>
                  <a:srgbClr val="00FFFF"/>
                </a:highlight>
              </a:rPr>
              <a:t>/1000</a:t>
            </a:r>
          </a:p>
        </p:txBody>
      </p:sp>
      <p:sp>
        <p:nvSpPr>
          <p:cNvPr id="4" name="TextBox 3">
            <a:extLst>
              <a:ext uri="{FF2B5EF4-FFF2-40B4-BE49-F238E27FC236}">
                <a16:creationId xmlns:a16="http://schemas.microsoft.com/office/drawing/2014/main" id="{CD7284CB-9FB2-FD4A-8E05-BC33673DEA41}"/>
              </a:ext>
            </a:extLst>
          </p:cNvPr>
          <p:cNvSpPr txBox="1"/>
          <p:nvPr/>
        </p:nvSpPr>
        <p:spPr>
          <a:xfrm>
            <a:off x="549204" y="2776115"/>
            <a:ext cx="7642595" cy="2308324"/>
          </a:xfrm>
          <a:prstGeom prst="rect">
            <a:avLst/>
          </a:prstGeom>
          <a:noFill/>
        </p:spPr>
        <p:txBody>
          <a:bodyPr wrap="square" rtlCol="0">
            <a:spAutoFit/>
          </a:bodyPr>
          <a:lstStyle/>
          <a:p>
            <a:pPr marL="342900" indent="-342900">
              <a:buFont typeface="+mj-lt"/>
              <a:buAutoNum type="arabicPeriod"/>
            </a:pPr>
            <a:r>
              <a:rPr lang="en-US" dirty="0"/>
              <a:t>We assume that Asian people all likes Chinese food, and only consider competition of the same kind.</a:t>
            </a:r>
          </a:p>
          <a:p>
            <a:pPr marL="342900" indent="-342900">
              <a:buFont typeface="+mj-lt"/>
              <a:buAutoNum type="arabicPeriod"/>
            </a:pPr>
            <a:r>
              <a:rPr lang="en-US" dirty="0"/>
              <a:t>Asian people are the key target customers so the higher the better.</a:t>
            </a:r>
          </a:p>
          <a:p>
            <a:pPr marL="342900" indent="-342900">
              <a:buFont typeface="+mj-lt"/>
              <a:buAutoNum type="arabicPeriod"/>
            </a:pPr>
            <a:r>
              <a:rPr lang="en-US" dirty="0"/>
              <a:t>(1-Chinese_Restaurant_percentage) represents the prospect as competition to other Chinese restaurant had been considered and subtracted.</a:t>
            </a:r>
          </a:p>
          <a:p>
            <a:pPr marL="342900" indent="-342900">
              <a:buFont typeface="+mj-lt"/>
              <a:buAutoNum type="arabicPeriod"/>
            </a:pPr>
            <a:r>
              <a:rPr lang="en-US" dirty="0"/>
              <a:t>Population density had also been considered as an adjustment, because the denser the easier to attract more clients.</a:t>
            </a:r>
          </a:p>
        </p:txBody>
      </p:sp>
    </p:spTree>
    <p:extLst>
      <p:ext uri="{BB962C8B-B14F-4D97-AF65-F5344CB8AC3E}">
        <p14:creationId xmlns:p14="http://schemas.microsoft.com/office/powerpoint/2010/main" val="3785667198"/>
      </p:ext>
    </p:extLst>
  </p:cSld>
  <p:clrMapOvr>
    <a:masterClrMapping/>
  </p:clrMapOvr>
  <p:transition advClick="0"/>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42658-1CA5-0B41-B9CD-82DA85982E88}"/>
              </a:ext>
            </a:extLst>
          </p:cNvPr>
          <p:cNvSpPr>
            <a:spLocks noGrp="1"/>
          </p:cNvSpPr>
          <p:nvPr>
            <p:ph type="ctrTitle"/>
          </p:nvPr>
        </p:nvSpPr>
        <p:spPr>
          <a:xfrm>
            <a:off x="390525" y="2493963"/>
            <a:ext cx="8674860" cy="1470025"/>
          </a:xfrm>
        </p:spPr>
        <p:txBody>
          <a:bodyPr/>
          <a:lstStyle/>
          <a:p>
            <a:r>
              <a:rPr lang="en-US" dirty="0"/>
              <a:t>Part1 Finding neighborhoods similar to Chinatown by clustering</a:t>
            </a:r>
          </a:p>
        </p:txBody>
      </p:sp>
    </p:spTree>
    <p:extLst>
      <p:ext uri="{BB962C8B-B14F-4D97-AF65-F5344CB8AC3E}">
        <p14:creationId xmlns:p14="http://schemas.microsoft.com/office/powerpoint/2010/main" val="928769366"/>
      </p:ext>
    </p:extLst>
  </p:cSld>
  <p:clrMapOvr>
    <a:masterClrMapping/>
  </p:clrMapOvr>
  <p:transition advClick="0"/>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15E764B-4812-5146-AD65-261357E6EA5D}"/>
              </a:ext>
            </a:extLst>
          </p:cNvPr>
          <p:cNvSpPr>
            <a:spLocks noGrp="1"/>
          </p:cNvSpPr>
          <p:nvPr>
            <p:ph type="subTitle" idx="1"/>
          </p:nvPr>
        </p:nvSpPr>
        <p:spPr>
          <a:xfrm>
            <a:off x="390525" y="817460"/>
            <a:ext cx="6400800" cy="614480"/>
          </a:xfrm>
        </p:spPr>
        <p:txBody>
          <a:bodyPr/>
          <a:lstStyle/>
          <a:p>
            <a:r>
              <a:rPr lang="en-US" dirty="0"/>
              <a:t>Map of the 27 neighborhoods after data cleaned</a:t>
            </a:r>
          </a:p>
        </p:txBody>
      </p:sp>
      <p:pic>
        <p:nvPicPr>
          <p:cNvPr id="4" name="Picture 3">
            <a:extLst>
              <a:ext uri="{FF2B5EF4-FFF2-40B4-BE49-F238E27FC236}">
                <a16:creationId xmlns:a16="http://schemas.microsoft.com/office/drawing/2014/main" id="{C3346171-D826-8646-BBA3-68BA2B3DFF82}"/>
              </a:ext>
            </a:extLst>
          </p:cNvPr>
          <p:cNvPicPr>
            <a:picLocks noChangeAspect="1"/>
          </p:cNvPicPr>
          <p:nvPr/>
        </p:nvPicPr>
        <p:blipFill>
          <a:blip r:embed="rId2"/>
          <a:stretch>
            <a:fillRect/>
          </a:stretch>
        </p:blipFill>
        <p:spPr>
          <a:xfrm>
            <a:off x="407314" y="1431940"/>
            <a:ext cx="4013200" cy="4838700"/>
          </a:xfrm>
          <a:prstGeom prst="rect">
            <a:avLst/>
          </a:prstGeom>
        </p:spPr>
      </p:pic>
      <p:pic>
        <p:nvPicPr>
          <p:cNvPr id="5" name="Picture 4">
            <a:extLst>
              <a:ext uri="{FF2B5EF4-FFF2-40B4-BE49-F238E27FC236}">
                <a16:creationId xmlns:a16="http://schemas.microsoft.com/office/drawing/2014/main" id="{F7205653-05CD-F945-A929-C5676DB53BBA}"/>
              </a:ext>
            </a:extLst>
          </p:cNvPr>
          <p:cNvPicPr>
            <a:picLocks noChangeAspect="1"/>
          </p:cNvPicPr>
          <p:nvPr/>
        </p:nvPicPr>
        <p:blipFill>
          <a:blip r:embed="rId3"/>
          <a:stretch>
            <a:fillRect/>
          </a:stretch>
        </p:blipFill>
        <p:spPr>
          <a:xfrm>
            <a:off x="4420514" y="1431940"/>
            <a:ext cx="4230849" cy="4838700"/>
          </a:xfrm>
          <a:prstGeom prst="rect">
            <a:avLst/>
          </a:prstGeom>
        </p:spPr>
      </p:pic>
    </p:spTree>
    <p:extLst>
      <p:ext uri="{BB962C8B-B14F-4D97-AF65-F5344CB8AC3E}">
        <p14:creationId xmlns:p14="http://schemas.microsoft.com/office/powerpoint/2010/main" val="2413080515"/>
      </p:ext>
    </p:extLst>
  </p:cSld>
  <p:clrMapOvr>
    <a:masterClrMapping/>
  </p:clrMapOvr>
  <p:transition advClick="0"/>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15E764B-4812-5146-AD65-261357E6EA5D}"/>
              </a:ext>
            </a:extLst>
          </p:cNvPr>
          <p:cNvSpPr>
            <a:spLocks noGrp="1"/>
          </p:cNvSpPr>
          <p:nvPr>
            <p:ph type="subTitle" idx="1"/>
          </p:nvPr>
        </p:nvSpPr>
        <p:spPr>
          <a:xfrm>
            <a:off x="390525" y="817460"/>
            <a:ext cx="6400800" cy="614480"/>
          </a:xfrm>
        </p:spPr>
        <p:txBody>
          <a:bodyPr/>
          <a:lstStyle/>
          <a:p>
            <a:r>
              <a:rPr lang="en-US" dirty="0"/>
              <a:t>7 Clustering to get first glance of Manhattan</a:t>
            </a:r>
          </a:p>
        </p:txBody>
      </p:sp>
      <p:pic>
        <p:nvPicPr>
          <p:cNvPr id="4" name="Picture 3">
            <a:extLst>
              <a:ext uri="{FF2B5EF4-FFF2-40B4-BE49-F238E27FC236}">
                <a16:creationId xmlns:a16="http://schemas.microsoft.com/office/drawing/2014/main" id="{C3346171-D826-8646-BBA3-68BA2B3DFF82}"/>
              </a:ext>
            </a:extLst>
          </p:cNvPr>
          <p:cNvPicPr>
            <a:picLocks noChangeAspect="1"/>
          </p:cNvPicPr>
          <p:nvPr/>
        </p:nvPicPr>
        <p:blipFill>
          <a:blip r:embed="rId2"/>
          <a:stretch>
            <a:fillRect/>
          </a:stretch>
        </p:blipFill>
        <p:spPr>
          <a:xfrm>
            <a:off x="390525" y="1431940"/>
            <a:ext cx="4013200" cy="5006744"/>
          </a:xfrm>
          <a:prstGeom prst="rect">
            <a:avLst/>
          </a:prstGeom>
        </p:spPr>
      </p:pic>
      <p:pic>
        <p:nvPicPr>
          <p:cNvPr id="6" name="Picture 5">
            <a:extLst>
              <a:ext uri="{FF2B5EF4-FFF2-40B4-BE49-F238E27FC236}">
                <a16:creationId xmlns:a16="http://schemas.microsoft.com/office/drawing/2014/main" id="{892C01FA-DF70-A141-AA6B-CCAA5AA2F1D2}"/>
              </a:ext>
            </a:extLst>
          </p:cNvPr>
          <p:cNvPicPr>
            <a:picLocks noChangeAspect="1"/>
          </p:cNvPicPr>
          <p:nvPr/>
        </p:nvPicPr>
        <p:blipFill>
          <a:blip r:embed="rId3"/>
          <a:stretch>
            <a:fillRect/>
          </a:stretch>
        </p:blipFill>
        <p:spPr>
          <a:xfrm>
            <a:off x="4401744" y="1431940"/>
            <a:ext cx="3299778" cy="5006744"/>
          </a:xfrm>
          <a:prstGeom prst="rect">
            <a:avLst/>
          </a:prstGeom>
        </p:spPr>
      </p:pic>
    </p:spTree>
    <p:extLst>
      <p:ext uri="{BB962C8B-B14F-4D97-AF65-F5344CB8AC3E}">
        <p14:creationId xmlns:p14="http://schemas.microsoft.com/office/powerpoint/2010/main" val="1104915481"/>
      </p:ext>
    </p:extLst>
  </p:cSld>
  <p:clrMapOvr>
    <a:masterClrMapping/>
  </p:clrMapOvr>
  <p:transition advClick="0"/>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15E764B-4812-5146-AD65-261357E6EA5D}"/>
              </a:ext>
            </a:extLst>
          </p:cNvPr>
          <p:cNvSpPr>
            <a:spLocks noGrp="1"/>
          </p:cNvSpPr>
          <p:nvPr>
            <p:ph type="subTitle" idx="1"/>
          </p:nvPr>
        </p:nvSpPr>
        <p:spPr>
          <a:xfrm>
            <a:off x="390525" y="817460"/>
            <a:ext cx="6400800" cy="614480"/>
          </a:xfrm>
        </p:spPr>
        <p:txBody>
          <a:bodyPr/>
          <a:lstStyle/>
          <a:p>
            <a:r>
              <a:rPr lang="en-US" dirty="0"/>
              <a:t>5 Neighborhoods similar to Chinatown(</a:t>
            </a:r>
            <a:r>
              <a:rPr lang="en-US" dirty="0">
                <a:solidFill>
                  <a:srgbClr val="FF0000"/>
                </a:solidFill>
              </a:rPr>
              <a:t>In red</a:t>
            </a:r>
            <a:r>
              <a:rPr lang="en-US" dirty="0"/>
              <a:t>)</a:t>
            </a:r>
          </a:p>
        </p:txBody>
      </p:sp>
      <p:pic>
        <p:nvPicPr>
          <p:cNvPr id="6" name="Picture 5">
            <a:extLst>
              <a:ext uri="{FF2B5EF4-FFF2-40B4-BE49-F238E27FC236}">
                <a16:creationId xmlns:a16="http://schemas.microsoft.com/office/drawing/2014/main" id="{892C01FA-DF70-A141-AA6B-CCAA5AA2F1D2}"/>
              </a:ext>
            </a:extLst>
          </p:cNvPr>
          <p:cNvPicPr>
            <a:picLocks noChangeAspect="1"/>
          </p:cNvPicPr>
          <p:nvPr/>
        </p:nvPicPr>
        <p:blipFill>
          <a:blip r:embed="rId2"/>
          <a:stretch>
            <a:fillRect/>
          </a:stretch>
        </p:blipFill>
        <p:spPr>
          <a:xfrm>
            <a:off x="4189476" y="1455210"/>
            <a:ext cx="3299778" cy="5006744"/>
          </a:xfrm>
          <a:prstGeom prst="rect">
            <a:avLst/>
          </a:prstGeom>
        </p:spPr>
      </p:pic>
      <p:sp>
        <p:nvSpPr>
          <p:cNvPr id="2" name="TextBox 1">
            <a:extLst>
              <a:ext uri="{FF2B5EF4-FFF2-40B4-BE49-F238E27FC236}">
                <a16:creationId xmlns:a16="http://schemas.microsoft.com/office/drawing/2014/main" id="{CA6A519C-7076-0047-917F-B46834E618E2}"/>
              </a:ext>
            </a:extLst>
          </p:cNvPr>
          <p:cNvSpPr txBox="1"/>
          <p:nvPr/>
        </p:nvSpPr>
        <p:spPr>
          <a:xfrm>
            <a:off x="733749" y="3761336"/>
            <a:ext cx="2688350" cy="1754326"/>
          </a:xfrm>
          <a:prstGeom prst="rect">
            <a:avLst/>
          </a:prstGeom>
          <a:noFill/>
        </p:spPr>
        <p:txBody>
          <a:bodyPr wrap="square" rtlCol="0">
            <a:spAutoFit/>
          </a:bodyPr>
          <a:lstStyle/>
          <a:p>
            <a:r>
              <a:rPr lang="en-US" dirty="0">
                <a:solidFill>
                  <a:srgbClr val="FF0000"/>
                </a:solidFill>
              </a:rPr>
              <a:t>Results:</a:t>
            </a:r>
          </a:p>
          <a:p>
            <a:r>
              <a:rPr lang="en-US" dirty="0"/>
              <a:t>1,Chinatown</a:t>
            </a:r>
          </a:p>
          <a:p>
            <a:r>
              <a:rPr lang="en-US" dirty="0"/>
              <a:t>2, Lower East Side</a:t>
            </a:r>
          </a:p>
          <a:p>
            <a:r>
              <a:rPr lang="en-US" dirty="0"/>
              <a:t>4, Gramercy</a:t>
            </a:r>
          </a:p>
          <a:p>
            <a:r>
              <a:rPr lang="en-US" dirty="0"/>
              <a:t>3, East Village</a:t>
            </a:r>
          </a:p>
          <a:p>
            <a:r>
              <a:rPr lang="en-US" dirty="0"/>
              <a:t>5, Manhattan Valley</a:t>
            </a:r>
          </a:p>
        </p:txBody>
      </p:sp>
      <p:sp>
        <p:nvSpPr>
          <p:cNvPr id="7" name="TextBox 6">
            <a:extLst>
              <a:ext uri="{FF2B5EF4-FFF2-40B4-BE49-F238E27FC236}">
                <a16:creationId xmlns:a16="http://schemas.microsoft.com/office/drawing/2014/main" id="{880D68AA-4928-B941-A5DC-F1D98708BB7D}"/>
              </a:ext>
            </a:extLst>
          </p:cNvPr>
          <p:cNvSpPr txBox="1"/>
          <p:nvPr/>
        </p:nvSpPr>
        <p:spPr>
          <a:xfrm>
            <a:off x="5954580" y="2454157"/>
            <a:ext cx="337480" cy="369332"/>
          </a:xfrm>
          <a:prstGeom prst="rect">
            <a:avLst/>
          </a:prstGeom>
          <a:noFill/>
        </p:spPr>
        <p:txBody>
          <a:bodyPr wrap="square" rtlCol="0">
            <a:spAutoFit/>
          </a:bodyPr>
          <a:lstStyle/>
          <a:p>
            <a:r>
              <a:rPr lang="en-US" dirty="0"/>
              <a:t>5</a:t>
            </a:r>
          </a:p>
        </p:txBody>
      </p:sp>
      <p:sp>
        <p:nvSpPr>
          <p:cNvPr id="8" name="TextBox 7">
            <a:extLst>
              <a:ext uri="{FF2B5EF4-FFF2-40B4-BE49-F238E27FC236}">
                <a16:creationId xmlns:a16="http://schemas.microsoft.com/office/drawing/2014/main" id="{A7010462-BFB7-0547-8545-FA0796E15BF2}"/>
              </a:ext>
            </a:extLst>
          </p:cNvPr>
          <p:cNvSpPr txBox="1"/>
          <p:nvPr/>
        </p:nvSpPr>
        <p:spPr>
          <a:xfrm>
            <a:off x="5013935" y="5671208"/>
            <a:ext cx="307240" cy="369332"/>
          </a:xfrm>
          <a:prstGeom prst="rect">
            <a:avLst/>
          </a:prstGeom>
          <a:noFill/>
        </p:spPr>
        <p:txBody>
          <a:bodyPr wrap="square" rtlCol="0">
            <a:spAutoFit/>
          </a:bodyPr>
          <a:lstStyle/>
          <a:p>
            <a:r>
              <a:rPr lang="en-US" dirty="0"/>
              <a:t>1</a:t>
            </a:r>
          </a:p>
        </p:txBody>
      </p:sp>
      <p:sp>
        <p:nvSpPr>
          <p:cNvPr id="9" name="TextBox 8">
            <a:extLst>
              <a:ext uri="{FF2B5EF4-FFF2-40B4-BE49-F238E27FC236}">
                <a16:creationId xmlns:a16="http://schemas.microsoft.com/office/drawing/2014/main" id="{A48AA92E-730B-D940-86A8-F3D16654B67A}"/>
              </a:ext>
            </a:extLst>
          </p:cNvPr>
          <p:cNvSpPr txBox="1"/>
          <p:nvPr/>
        </p:nvSpPr>
        <p:spPr>
          <a:xfrm>
            <a:off x="5416910" y="5564476"/>
            <a:ext cx="384050" cy="369332"/>
          </a:xfrm>
          <a:prstGeom prst="rect">
            <a:avLst/>
          </a:prstGeom>
          <a:noFill/>
        </p:spPr>
        <p:txBody>
          <a:bodyPr wrap="square" rtlCol="0">
            <a:spAutoFit/>
          </a:bodyPr>
          <a:lstStyle/>
          <a:p>
            <a:r>
              <a:rPr lang="en-US" dirty="0"/>
              <a:t>2</a:t>
            </a:r>
          </a:p>
        </p:txBody>
      </p:sp>
      <p:sp>
        <p:nvSpPr>
          <p:cNvPr id="10" name="TextBox 9">
            <a:extLst>
              <a:ext uri="{FF2B5EF4-FFF2-40B4-BE49-F238E27FC236}">
                <a16:creationId xmlns:a16="http://schemas.microsoft.com/office/drawing/2014/main" id="{3BA39621-46F6-A64B-AF09-0689B7AC705B}"/>
              </a:ext>
            </a:extLst>
          </p:cNvPr>
          <p:cNvSpPr txBox="1"/>
          <p:nvPr/>
        </p:nvSpPr>
        <p:spPr>
          <a:xfrm>
            <a:off x="5406190" y="5167320"/>
            <a:ext cx="384050" cy="369332"/>
          </a:xfrm>
          <a:prstGeom prst="rect">
            <a:avLst/>
          </a:prstGeom>
          <a:noFill/>
        </p:spPr>
        <p:txBody>
          <a:bodyPr wrap="square" rtlCol="0">
            <a:spAutoFit/>
          </a:bodyPr>
          <a:lstStyle/>
          <a:p>
            <a:r>
              <a:rPr lang="en-US" dirty="0"/>
              <a:t>3</a:t>
            </a:r>
          </a:p>
        </p:txBody>
      </p:sp>
      <p:sp>
        <p:nvSpPr>
          <p:cNvPr id="11" name="TextBox 10">
            <a:extLst>
              <a:ext uri="{FF2B5EF4-FFF2-40B4-BE49-F238E27FC236}">
                <a16:creationId xmlns:a16="http://schemas.microsoft.com/office/drawing/2014/main" id="{39E170B0-6BE1-E548-A6CD-90D6FD1F65D1}"/>
              </a:ext>
            </a:extLst>
          </p:cNvPr>
          <p:cNvSpPr txBox="1"/>
          <p:nvPr/>
        </p:nvSpPr>
        <p:spPr>
          <a:xfrm>
            <a:off x="5455315" y="4789801"/>
            <a:ext cx="384050" cy="369332"/>
          </a:xfrm>
          <a:prstGeom prst="rect">
            <a:avLst/>
          </a:prstGeom>
          <a:noFill/>
        </p:spPr>
        <p:txBody>
          <a:bodyPr wrap="square" rtlCol="0">
            <a:spAutoFit/>
          </a:bodyPr>
          <a:lstStyle/>
          <a:p>
            <a:r>
              <a:rPr lang="en-US" dirty="0"/>
              <a:t>4</a:t>
            </a:r>
          </a:p>
        </p:txBody>
      </p:sp>
      <p:sp>
        <p:nvSpPr>
          <p:cNvPr id="12" name="TextBox 11">
            <a:extLst>
              <a:ext uri="{FF2B5EF4-FFF2-40B4-BE49-F238E27FC236}">
                <a16:creationId xmlns:a16="http://schemas.microsoft.com/office/drawing/2014/main" id="{C08CF677-FFD2-E945-B803-11F8E8FE3EDC}"/>
              </a:ext>
            </a:extLst>
          </p:cNvPr>
          <p:cNvSpPr txBox="1"/>
          <p:nvPr/>
        </p:nvSpPr>
        <p:spPr>
          <a:xfrm>
            <a:off x="276344" y="1576994"/>
            <a:ext cx="3529444" cy="1754326"/>
          </a:xfrm>
          <a:prstGeom prst="rect">
            <a:avLst/>
          </a:prstGeom>
          <a:noFill/>
        </p:spPr>
        <p:txBody>
          <a:bodyPr wrap="square" rtlCol="0">
            <a:spAutoFit/>
          </a:bodyPr>
          <a:lstStyle/>
          <a:p>
            <a:r>
              <a:rPr lang="en-US" dirty="0"/>
              <a:t>It’s known to all that the density of Chinese population and restaurants in Chinatown is the highest. So I used clustering to try to find neighborhoods similar to Chinatown.</a:t>
            </a:r>
          </a:p>
        </p:txBody>
      </p:sp>
    </p:spTree>
    <p:extLst>
      <p:ext uri="{BB962C8B-B14F-4D97-AF65-F5344CB8AC3E}">
        <p14:creationId xmlns:p14="http://schemas.microsoft.com/office/powerpoint/2010/main" val="881498199"/>
      </p:ext>
    </p:extLst>
  </p:cSld>
  <p:clrMapOvr>
    <a:masterClrMapping/>
  </p:clrMapOvr>
  <p:transition advClick="0"/>
</p:sld>
</file>

<file path=ppt/theme/theme1.xml><?xml version="1.0" encoding="utf-8"?>
<a:theme xmlns:a="http://schemas.openxmlformats.org/drawingml/2006/main" name="5_BCS Comms">
  <a:themeElements>
    <a:clrScheme name="3_BCS Comms 1">
      <a:dk1>
        <a:srgbClr val="000000"/>
      </a:dk1>
      <a:lt1>
        <a:srgbClr val="FFFFFF"/>
      </a:lt1>
      <a:dk2>
        <a:srgbClr val="061DC8"/>
      </a:dk2>
      <a:lt2>
        <a:srgbClr val="727272"/>
      </a:lt2>
      <a:accent1>
        <a:srgbClr val="7889FB"/>
      </a:accent1>
      <a:accent2>
        <a:srgbClr val="C7CDFD"/>
      </a:accent2>
      <a:accent3>
        <a:srgbClr val="FFFFFF"/>
      </a:accent3>
      <a:accent4>
        <a:srgbClr val="000000"/>
      </a:accent4>
      <a:accent5>
        <a:srgbClr val="BEC4FD"/>
      </a:accent5>
      <a:accent6>
        <a:srgbClr val="B4BAE5"/>
      </a:accent6>
      <a:hlink>
        <a:srgbClr val="669900"/>
      </a:hlink>
      <a:folHlink>
        <a:srgbClr val="8CC800"/>
      </a:folHlink>
    </a:clrScheme>
    <a:fontScheme name="5_BCS Comms">
      <a:majorFont>
        <a:latin typeface=""/>
        <a:ea typeface="宋体"/>
        <a:cs typeface=""/>
      </a:majorFont>
      <a:minorFont>
        <a:latin typeface=""/>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triangle" w="med" len="med"/>
          <a:tailEnd type="triangl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triangle" w="med" len="med"/>
          <a:tailEnd type="triangl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cs typeface="Arial" charset="0"/>
          </a:defRPr>
        </a:defPPr>
      </a:lstStyle>
    </a:lnDef>
  </a:objectDefaults>
  <a:extraClrSchemeLst>
    <a:extraClrScheme>
      <a:clrScheme name="3_BCS Comms 1">
        <a:dk1>
          <a:srgbClr val="000000"/>
        </a:dk1>
        <a:lt1>
          <a:srgbClr val="FFFFFF"/>
        </a:lt1>
        <a:dk2>
          <a:srgbClr val="061DC8"/>
        </a:dk2>
        <a:lt2>
          <a:srgbClr val="727272"/>
        </a:lt2>
        <a:accent1>
          <a:srgbClr val="7889FB"/>
        </a:accent1>
        <a:accent2>
          <a:srgbClr val="C7CDFD"/>
        </a:accent2>
        <a:accent3>
          <a:srgbClr val="FFFFFF"/>
        </a:accent3>
        <a:accent4>
          <a:srgbClr val="000000"/>
        </a:accent4>
        <a:accent5>
          <a:srgbClr val="BEC4FD"/>
        </a:accent5>
        <a:accent6>
          <a:srgbClr val="B4BAE5"/>
        </a:accent6>
        <a:hlink>
          <a:srgbClr val="669900"/>
        </a:hlink>
        <a:folHlink>
          <a:srgbClr val="8CC8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3708</TotalTime>
  <Words>1012</Words>
  <Application>Microsoft Macintosh PowerPoint</Application>
  <PresentationFormat>On-screen Show (4:3)</PresentationFormat>
  <Paragraphs>210</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SimSun</vt:lpstr>
      <vt:lpstr>Arial</vt:lpstr>
      <vt:lpstr>Calibri</vt:lpstr>
      <vt:lpstr>Wingdings</vt:lpstr>
      <vt:lpstr>5_BCS Comms</vt:lpstr>
      <vt:lpstr>Find candidate location to   open a Chinese Restaurant in Manhattan</vt:lpstr>
      <vt:lpstr>PowerPoint Presentation</vt:lpstr>
      <vt:lpstr>PowerPoint Presentation</vt:lpstr>
      <vt:lpstr>PowerPoint Presentation</vt:lpstr>
      <vt:lpstr>PowerPoint Presentation</vt:lpstr>
      <vt:lpstr>Part1 Finding neighborhoods similar to Chinatown by clustering</vt:lpstr>
      <vt:lpstr>PowerPoint Presentation</vt:lpstr>
      <vt:lpstr>PowerPoint Presentation</vt:lpstr>
      <vt:lpstr>PowerPoint Presentation</vt:lpstr>
      <vt:lpstr>Part2 Check total and Asian population</vt:lpstr>
      <vt:lpstr>PowerPoint Presentation</vt:lpstr>
      <vt:lpstr>PowerPoint Presentation</vt:lpstr>
      <vt:lpstr>PowerPoint Presentation</vt:lpstr>
      <vt:lpstr>Part3 Explore Chinese restaurants  (numbers and proportion) </vt:lpstr>
      <vt:lpstr>PowerPoint Presentation</vt:lpstr>
      <vt:lpstr>PowerPoint Presentation</vt:lpstr>
      <vt:lpstr>PowerPoint Presentation</vt:lpstr>
      <vt:lpstr>PowerPoint Presentation</vt:lpstr>
      <vt:lpstr>PowerPoint Presentation</vt:lpstr>
      <vt:lpstr>PowerPoint Presentation</vt:lpstr>
    </vt:vector>
  </TitlesOfParts>
  <Company>IBM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Client vision of A-A V2: Prospective solution conceptual view RTO~15 minutes, RPO~0 – Our Dream, not accepted requirement</dc:title>
  <dc:creator>ADMINIBM</dc:creator>
  <cp:lastModifiedBy>Microsoft Office User</cp:lastModifiedBy>
  <cp:revision>358</cp:revision>
  <dcterms:created xsi:type="dcterms:W3CDTF">2014-09-15T04:17:54Z</dcterms:created>
  <dcterms:modified xsi:type="dcterms:W3CDTF">2019-04-30T02:19:04Z</dcterms:modified>
</cp:coreProperties>
</file>

<file path=docProps/thumbnail.jpeg>
</file>